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sldIdLst>
    <p:sldId id="301" r:id="rId2"/>
    <p:sldId id="256" r:id="rId3"/>
    <p:sldId id="261" r:id="rId4"/>
    <p:sldId id="260" r:id="rId5"/>
    <p:sldId id="257" r:id="rId6"/>
    <p:sldId id="285" r:id="rId7"/>
    <p:sldId id="286" r:id="rId8"/>
    <p:sldId id="287" r:id="rId9"/>
    <p:sldId id="288" r:id="rId10"/>
    <p:sldId id="289" r:id="rId11"/>
    <p:sldId id="292" r:id="rId12"/>
    <p:sldId id="290" r:id="rId13"/>
    <p:sldId id="291" r:id="rId14"/>
    <p:sldId id="293" r:id="rId15"/>
    <p:sldId id="294" r:id="rId16"/>
    <p:sldId id="295" r:id="rId17"/>
    <p:sldId id="296" r:id="rId18"/>
    <p:sldId id="297" r:id="rId19"/>
    <p:sldId id="298" r:id="rId20"/>
    <p:sldId id="299" r:id="rId21"/>
    <p:sldId id="300" r:id="rId22"/>
    <p:sldId id="28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AFB5"/>
    <a:srgbClr val="4A5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5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9DFFAC7-0156-44D6-B495-96F40A87AD98}"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126803677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FFAC7-0156-44D6-B495-96F40A87AD9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234385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FFAC7-0156-44D6-B495-96F40A87AD9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3064264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DFFAC7-0156-44D6-B495-96F40A87AD98}"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2664590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9DFFAC7-0156-44D6-B495-96F40A87AD98}"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120279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9DFFAC7-0156-44D6-B495-96F40A87AD98}" type="datetimeFigureOut">
              <a:rPr lang="en-US" smtClean="0"/>
              <a:t>11/22/2022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3568743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9DFFAC7-0156-44D6-B495-96F40A87AD98}"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2A281F-7F32-44F9-91C6-CE17138A4A7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8311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DFFAC7-0156-44D6-B495-96F40A87AD98}" type="datetimeFigureOut">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64049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FFAC7-0156-44D6-B495-96F40A87AD98}" type="datetimeFigureOut">
              <a:rPr lang="en-US" smtClean="0"/>
              <a:t>11/22/2022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744513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9DFFAC7-0156-44D6-B495-96F40A87AD98}" type="datetimeFigureOut">
              <a:rPr lang="en-US" smtClean="0"/>
              <a:t>11/22/2022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3371319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9DFFAC7-0156-44D6-B495-96F40A87AD98}" type="datetimeFigureOut">
              <a:rPr lang="en-US" smtClean="0"/>
              <a:t>11/22/2022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72A281F-7F32-44F9-91C6-CE17138A4A7B}" type="slidenum">
              <a:rPr lang="en-US" smtClean="0"/>
              <a:t>‹#›</a:t>
            </a:fld>
            <a:endParaRPr lang="en-US"/>
          </a:p>
        </p:txBody>
      </p:sp>
    </p:spTree>
    <p:extLst>
      <p:ext uri="{BB962C8B-B14F-4D97-AF65-F5344CB8AC3E}">
        <p14:creationId xmlns:p14="http://schemas.microsoft.com/office/powerpoint/2010/main" val="2728330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DFFAC7-0156-44D6-B495-96F40A87AD98}" type="datetimeFigureOut">
              <a:rPr lang="en-US" smtClean="0"/>
              <a:t>11/22/2022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72A281F-7F32-44F9-91C6-CE17138A4A7B}" type="slidenum">
              <a:rPr lang="en-US" smtClean="0"/>
              <a:t>‹#›</a:t>
            </a:fld>
            <a:endParaRPr lang="en-US"/>
          </a:p>
        </p:txBody>
      </p:sp>
    </p:spTree>
    <p:extLst>
      <p:ext uri="{BB962C8B-B14F-4D97-AF65-F5344CB8AC3E}">
        <p14:creationId xmlns:p14="http://schemas.microsoft.com/office/powerpoint/2010/main" val="42176427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051E4-F48D-0A2D-7D17-E0C4A6ACCAF8}"/>
              </a:ext>
            </a:extLst>
          </p:cNvPr>
          <p:cNvSpPr txBox="1"/>
          <p:nvPr/>
        </p:nvSpPr>
        <p:spPr>
          <a:xfrm>
            <a:off x="6096000" y="5863782"/>
            <a:ext cx="6098240" cy="646331"/>
          </a:xfrm>
          <a:prstGeom prst="rect">
            <a:avLst/>
          </a:prstGeom>
          <a:noFill/>
        </p:spPr>
        <p:txBody>
          <a:bodyPr wrap="square">
            <a:spAutoFit/>
          </a:bodyPr>
          <a:lstStyle/>
          <a:p>
            <a:pPr>
              <a:spcBef>
                <a:spcPts val="0"/>
              </a:spcBef>
            </a:pPr>
            <a:r>
              <a:rPr lang="en-GB" sz="1800" b="1" dirty="0">
                <a:solidFill>
                  <a:schemeClr val="tx1"/>
                </a:solidFill>
                <a:latin typeface="Segoe UI" pitchFamily="34" charset="0"/>
                <a:ea typeface="Verdana" pitchFamily="34" charset="0"/>
                <a:cs typeface="Segoe UI" pitchFamily="34" charset="0"/>
              </a:rPr>
              <a:t>Ryan Christopher D. Bahillo </a:t>
            </a:r>
            <a:r>
              <a:rPr lang="en-GB" sz="1800" dirty="0">
                <a:solidFill>
                  <a:schemeClr val="tx1"/>
                </a:solidFill>
                <a:latin typeface="Segoe UI" pitchFamily="34" charset="0"/>
                <a:ea typeface="Verdana" pitchFamily="34" charset="0"/>
                <a:cs typeface="Segoe UI" pitchFamily="34" charset="0"/>
              </a:rPr>
              <a:t>&amp; </a:t>
            </a:r>
            <a:r>
              <a:rPr lang="en-GB" sz="1800" b="1" dirty="0" err="1">
                <a:solidFill>
                  <a:schemeClr val="tx1"/>
                </a:solidFill>
                <a:latin typeface="Segoe UI" pitchFamily="34" charset="0"/>
                <a:ea typeface="Verdana" pitchFamily="34" charset="0"/>
                <a:cs typeface="Segoe UI" pitchFamily="34" charset="0"/>
              </a:rPr>
              <a:t>Iriks</a:t>
            </a:r>
            <a:r>
              <a:rPr lang="en-GB" sz="1800" b="1" dirty="0">
                <a:solidFill>
                  <a:schemeClr val="tx1"/>
                </a:solidFill>
                <a:latin typeface="Segoe UI" pitchFamily="34" charset="0"/>
                <a:ea typeface="Verdana" pitchFamily="34" charset="0"/>
                <a:cs typeface="Segoe UI" pitchFamily="34" charset="0"/>
              </a:rPr>
              <a:t> Maria B. </a:t>
            </a:r>
            <a:r>
              <a:rPr lang="en-GB" sz="1800" b="1" dirty="0" err="1">
                <a:solidFill>
                  <a:schemeClr val="tx1"/>
                </a:solidFill>
                <a:latin typeface="Segoe UI" pitchFamily="34" charset="0"/>
                <a:ea typeface="Verdana" pitchFamily="34" charset="0"/>
                <a:cs typeface="Segoe UI" pitchFamily="34" charset="0"/>
              </a:rPr>
              <a:t>Dalanon</a:t>
            </a:r>
            <a:endParaRPr lang="en-GB" sz="1800" b="1" dirty="0">
              <a:solidFill>
                <a:schemeClr val="tx1"/>
              </a:solidFill>
              <a:latin typeface="Segoe UI" pitchFamily="34" charset="0"/>
              <a:ea typeface="Verdana" pitchFamily="34" charset="0"/>
              <a:cs typeface="Segoe UI" pitchFamily="34" charset="0"/>
            </a:endParaRPr>
          </a:p>
          <a:p>
            <a:pPr>
              <a:spcBef>
                <a:spcPts val="0"/>
              </a:spcBef>
            </a:pPr>
            <a:r>
              <a:rPr lang="en-GB" sz="1800" dirty="0">
                <a:solidFill>
                  <a:schemeClr val="tx1"/>
                </a:solidFill>
                <a:latin typeface="Segoe UI" pitchFamily="34" charset="0"/>
                <a:ea typeface="Verdana" pitchFamily="34" charset="0"/>
                <a:cs typeface="Segoe UI" pitchFamily="34" charset="0"/>
              </a:rPr>
              <a:t>BS in Computer Engineering, 4-1</a:t>
            </a:r>
            <a:endParaRPr lang="en-US" sz="1800" dirty="0">
              <a:solidFill>
                <a:schemeClr val="tx1"/>
              </a:solidFill>
              <a:latin typeface="Segoe UI" pitchFamily="34" charset="0"/>
              <a:ea typeface="Verdana" pitchFamily="34" charset="0"/>
              <a:cs typeface="Segoe UI" pitchFamily="34" charset="0"/>
            </a:endParaRPr>
          </a:p>
        </p:txBody>
      </p:sp>
      <p:sp>
        <p:nvSpPr>
          <p:cNvPr id="5" name="TextBox 4">
            <a:extLst>
              <a:ext uri="{FF2B5EF4-FFF2-40B4-BE49-F238E27FC236}">
                <a16:creationId xmlns:a16="http://schemas.microsoft.com/office/drawing/2014/main" id="{43BBABC9-71E7-6C20-988A-B10697AE3222}"/>
              </a:ext>
            </a:extLst>
          </p:cNvPr>
          <p:cNvSpPr txBox="1"/>
          <p:nvPr/>
        </p:nvSpPr>
        <p:spPr>
          <a:xfrm>
            <a:off x="911942" y="2644170"/>
            <a:ext cx="10368116" cy="1569660"/>
          </a:xfrm>
          <a:prstGeom prst="rect">
            <a:avLst/>
          </a:prstGeom>
          <a:noFill/>
        </p:spPr>
        <p:txBody>
          <a:bodyPr wrap="square">
            <a:spAutoFit/>
          </a:bodyPr>
          <a:lstStyle/>
          <a:p>
            <a:pPr algn="ctr"/>
            <a:r>
              <a:rPr lang="en" sz="3200" dirty="0">
                <a:latin typeface="Segoe UI" panose="020B0502040204020203" pitchFamily="34" charset="0"/>
                <a:ea typeface="Arial"/>
                <a:cs typeface="Segoe UI" panose="020B0502040204020203" pitchFamily="34" charset="0"/>
                <a:sym typeface="Arial"/>
              </a:rPr>
              <a:t>Development of Microcontroller Based Wearable Device with Monitoring System for Body-Focused Repetitive Behavior</a:t>
            </a:r>
            <a:endParaRPr lang="en-US" sz="3200" dirty="0">
              <a:latin typeface="Segoe UI" panose="020B0502040204020203" pitchFamily="34" charset="0"/>
              <a:cs typeface="Segoe UI" panose="020B0502040204020203" pitchFamily="34" charset="0"/>
            </a:endParaRPr>
          </a:p>
        </p:txBody>
      </p:sp>
      <p:sp>
        <p:nvSpPr>
          <p:cNvPr id="9" name="Oval 8">
            <a:extLst>
              <a:ext uri="{FF2B5EF4-FFF2-40B4-BE49-F238E27FC236}">
                <a16:creationId xmlns:a16="http://schemas.microsoft.com/office/drawing/2014/main" id="{76BCB142-5B6A-1571-6636-FA2AF1783A81}"/>
              </a:ext>
            </a:extLst>
          </p:cNvPr>
          <p:cNvSpPr/>
          <p:nvPr/>
        </p:nvSpPr>
        <p:spPr>
          <a:xfrm>
            <a:off x="-764275" y="-600669"/>
            <a:ext cx="1676217" cy="1676217"/>
          </a:xfrm>
          <a:prstGeom prst="ellipse">
            <a:avLst/>
          </a:prstGeom>
          <a:solidFill>
            <a:srgbClr val="9BA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BAA4D4-84B6-B243-C705-7A78D1539646}"/>
              </a:ext>
            </a:extLst>
          </p:cNvPr>
          <p:cNvSpPr/>
          <p:nvPr/>
        </p:nvSpPr>
        <p:spPr>
          <a:xfrm>
            <a:off x="946471" y="-438454"/>
            <a:ext cx="839616" cy="806004"/>
          </a:xfrm>
          <a:prstGeom prst="ellipse">
            <a:avLst/>
          </a:prstGeom>
          <a:solidFill>
            <a:srgbClr val="9BA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2969668-114C-B380-9C32-98EB45E9FFDE}"/>
              </a:ext>
            </a:extLst>
          </p:cNvPr>
          <p:cNvSpPr/>
          <p:nvPr/>
        </p:nvSpPr>
        <p:spPr>
          <a:xfrm>
            <a:off x="-234393" y="1130139"/>
            <a:ext cx="477902" cy="458770"/>
          </a:xfrm>
          <a:prstGeom prst="ellipse">
            <a:avLst/>
          </a:prstGeom>
          <a:solidFill>
            <a:srgbClr val="9BA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581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31136" y="803325"/>
            <a:ext cx="7729728" cy="1188720"/>
          </a:xfrm>
        </p:spPr>
        <p:txBody>
          <a:bodyPr/>
          <a:lstStyle/>
          <a:p>
            <a:r>
              <a:rPr lang="en-US" dirty="0">
                <a:latin typeface="Segoe UI" panose="020B0502040204020203" pitchFamily="34" charset="0"/>
                <a:cs typeface="Segoe UI" panose="020B0502040204020203" pitchFamily="34" charset="0"/>
              </a:rPr>
              <a:t>LOCAL</a:t>
            </a:r>
          </a:p>
        </p:txBody>
      </p:sp>
      <p:sp>
        <p:nvSpPr>
          <p:cNvPr id="6" name="TextBox 5">
            <a:extLst>
              <a:ext uri="{FF2B5EF4-FFF2-40B4-BE49-F238E27FC236}">
                <a16:creationId xmlns:a16="http://schemas.microsoft.com/office/drawing/2014/main" id="{74E89803-A356-DCBD-36C6-7861418CB421}"/>
              </a:ext>
            </a:extLst>
          </p:cNvPr>
          <p:cNvSpPr txBox="1"/>
          <p:nvPr/>
        </p:nvSpPr>
        <p:spPr>
          <a:xfrm>
            <a:off x="865095" y="2371113"/>
            <a:ext cx="10461810" cy="170271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b="1" dirty="0">
                <a:latin typeface="Segoe UI" panose="020B0502040204020203" pitchFamily="34" charset="0"/>
                <a:cs typeface="Segoe UI" panose="020B0502040204020203" pitchFamily="34" charset="0"/>
              </a:rPr>
              <a:t>Navarro et al., 2019 – </a:t>
            </a:r>
            <a:r>
              <a:rPr lang="en-US" dirty="0">
                <a:latin typeface="Segoe UI" panose="020B0502040204020203" pitchFamily="34" charset="0"/>
                <a:cs typeface="Segoe UI" panose="020B0502040204020203" pitchFamily="34" charset="0"/>
              </a:rPr>
              <a:t>a low-cost prototype was created by embedding a pulse rate sensor, Global Positioning System (GPS), and Global System for Mobile communication (GSM) modules in a wearable wrist band. Additionally, an SMS message is sent to an emergency contact, and a locating map may be seen on a smart phone or computer.</a:t>
            </a:r>
            <a:r>
              <a:rPr lang="en-US" b="1"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463307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31136" y="803325"/>
            <a:ext cx="7729728" cy="1188720"/>
          </a:xfrm>
        </p:spPr>
        <p:txBody>
          <a:bodyPr/>
          <a:lstStyle/>
          <a:p>
            <a:r>
              <a:rPr lang="en-US" dirty="0">
                <a:latin typeface="Segoe UI" panose="020B0502040204020203" pitchFamily="34" charset="0"/>
                <a:cs typeface="Segoe UI" panose="020B0502040204020203" pitchFamily="34" charset="0"/>
              </a:rPr>
              <a:t>THEORETICAL FRAMEWORK</a:t>
            </a:r>
          </a:p>
        </p:txBody>
      </p:sp>
      <p:sp>
        <p:nvSpPr>
          <p:cNvPr id="6" name="TextBox 5">
            <a:extLst>
              <a:ext uri="{FF2B5EF4-FFF2-40B4-BE49-F238E27FC236}">
                <a16:creationId xmlns:a16="http://schemas.microsoft.com/office/drawing/2014/main" id="{74E89803-A356-DCBD-36C6-7861418CB421}"/>
              </a:ext>
            </a:extLst>
          </p:cNvPr>
          <p:cNvSpPr txBox="1"/>
          <p:nvPr/>
        </p:nvSpPr>
        <p:spPr>
          <a:xfrm>
            <a:off x="865095" y="2371113"/>
            <a:ext cx="10461810" cy="419570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b="1" dirty="0" err="1">
                <a:latin typeface="Segoe UI" panose="020B0502040204020203" pitchFamily="34" charset="0"/>
                <a:cs typeface="Segoe UI" panose="020B0502040204020203" pitchFamily="34" charset="0"/>
              </a:rPr>
              <a:t>Kok</a:t>
            </a:r>
            <a:r>
              <a:rPr lang="en-US" b="1" dirty="0">
                <a:latin typeface="Segoe UI" panose="020B0502040204020203" pitchFamily="34" charset="0"/>
                <a:cs typeface="Segoe UI" panose="020B0502040204020203" pitchFamily="34" charset="0"/>
              </a:rPr>
              <a:t> et al., 2017 – </a:t>
            </a:r>
            <a:r>
              <a:rPr lang="en-US" dirty="0">
                <a:latin typeface="Segoe UI" panose="020B0502040204020203" pitchFamily="34" charset="0"/>
                <a:cs typeface="Segoe UI" panose="020B0502040204020203" pitchFamily="34" charset="0"/>
              </a:rPr>
              <a:t>it is necessary to precisely define the quantities obtained by the inertial sensors as well as characterize the usual sensor errors.  These physical properties are monitored along three sensitive axes in 3D accelerometers and 3D gyroscope sensors. The criteria in sensor technology listed below are critical for proper functioning:</a:t>
            </a:r>
          </a:p>
          <a:p>
            <a:pPr marL="342900" indent="-342900" algn="just">
              <a:lnSpc>
                <a:spcPct val="150000"/>
              </a:lnSpc>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257300" lvl="2" indent="-342900" algn="just">
              <a:lnSpc>
                <a:spcPct val="150000"/>
              </a:lnSpc>
              <a:buFont typeface="+mj-lt"/>
              <a:buAutoNum type="arabicPeriod"/>
            </a:pPr>
            <a:r>
              <a:rPr lang="en-US" dirty="0">
                <a:latin typeface="Segoe UI" panose="020B0502040204020203" pitchFamily="34" charset="0"/>
                <a:cs typeface="Segoe UI" panose="020B0502040204020203" pitchFamily="34" charset="0"/>
              </a:rPr>
              <a:t>Coordinate frames</a:t>
            </a:r>
          </a:p>
          <a:p>
            <a:pPr marL="1257300" lvl="2" indent="-342900" algn="just">
              <a:lnSpc>
                <a:spcPct val="150000"/>
              </a:lnSpc>
              <a:buFont typeface="+mj-lt"/>
              <a:buAutoNum type="arabicPeriod"/>
            </a:pPr>
            <a:r>
              <a:rPr lang="en-US" dirty="0">
                <a:latin typeface="Segoe UI" panose="020B0502040204020203" pitchFamily="34" charset="0"/>
                <a:cs typeface="Segoe UI" panose="020B0502040204020203" pitchFamily="34" charset="0"/>
              </a:rPr>
              <a:t>Angular velocity</a:t>
            </a:r>
          </a:p>
          <a:p>
            <a:pPr marL="1257300" lvl="2" indent="-342900" algn="just">
              <a:lnSpc>
                <a:spcPct val="150000"/>
              </a:lnSpc>
              <a:buFont typeface="+mj-lt"/>
              <a:buAutoNum type="arabicPeriod"/>
            </a:pPr>
            <a:r>
              <a:rPr lang="en-US" dirty="0">
                <a:latin typeface="Segoe UI" panose="020B0502040204020203" pitchFamily="34" charset="0"/>
                <a:cs typeface="Segoe UI" panose="020B0502040204020203" pitchFamily="34" charset="0"/>
              </a:rPr>
              <a:t>Specific force</a:t>
            </a:r>
          </a:p>
          <a:p>
            <a:pPr marL="1257300" lvl="2" indent="-342900" algn="just">
              <a:lnSpc>
                <a:spcPct val="150000"/>
              </a:lnSpc>
              <a:buFont typeface="+mj-lt"/>
              <a:buAutoNum type="arabicPeriod"/>
            </a:pPr>
            <a:r>
              <a:rPr lang="en-US" dirty="0">
                <a:latin typeface="Segoe UI" panose="020B0502040204020203" pitchFamily="34" charset="0"/>
                <a:cs typeface="Segoe UI" panose="020B0502040204020203" pitchFamily="34" charset="0"/>
              </a:rPr>
              <a:t>Sensor errors</a:t>
            </a:r>
          </a:p>
          <a:p>
            <a:pPr marL="342900" indent="-342900" algn="just">
              <a:lnSpc>
                <a:spcPct val="150000"/>
              </a:lnSpc>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6087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8EA4-822D-41EB-8998-A7CEEF8520F3}"/>
              </a:ext>
            </a:extLst>
          </p:cNvPr>
          <p:cNvSpPr>
            <a:spLocks noGrp="1"/>
          </p:cNvSpPr>
          <p:nvPr>
            <p:ph type="ctrTitle"/>
          </p:nvPr>
        </p:nvSpPr>
        <p:spPr>
          <a:xfrm>
            <a:off x="2164976" y="2625538"/>
            <a:ext cx="7862047" cy="1606924"/>
          </a:xfrm>
        </p:spPr>
        <p:txBody>
          <a:bodyPr>
            <a:normAutofit/>
          </a:bodyPr>
          <a:lstStyle/>
          <a:p>
            <a:r>
              <a:rPr lang="en-US" sz="3200" cap="none" dirty="0">
                <a:latin typeface="Segoe UI" panose="020B0502040204020203" pitchFamily="34" charset="0"/>
                <a:cs typeface="Segoe UI" panose="020B0502040204020203" pitchFamily="34" charset="0"/>
              </a:rPr>
              <a:t>METHODS</a:t>
            </a:r>
            <a:endParaRPr lang="en-US" sz="3600" cap="none"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2DA97F24-D13C-40CA-91DC-CE5EA8C704B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10044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31136" y="803325"/>
            <a:ext cx="7729728" cy="1188720"/>
          </a:xfrm>
        </p:spPr>
        <p:txBody>
          <a:bodyPr/>
          <a:lstStyle/>
          <a:p>
            <a:r>
              <a:rPr lang="en-US" dirty="0">
                <a:latin typeface="Segoe UI" panose="020B0502040204020203" pitchFamily="34" charset="0"/>
                <a:cs typeface="Segoe UI" panose="020B0502040204020203" pitchFamily="34" charset="0"/>
              </a:rPr>
              <a:t>Research Design</a:t>
            </a:r>
          </a:p>
        </p:txBody>
      </p:sp>
      <p:sp>
        <p:nvSpPr>
          <p:cNvPr id="6" name="TextBox 5">
            <a:extLst>
              <a:ext uri="{FF2B5EF4-FFF2-40B4-BE49-F238E27FC236}">
                <a16:creationId xmlns:a16="http://schemas.microsoft.com/office/drawing/2014/main" id="{74E89803-A356-DCBD-36C6-7861418CB421}"/>
              </a:ext>
            </a:extLst>
          </p:cNvPr>
          <p:cNvSpPr txBox="1"/>
          <p:nvPr/>
        </p:nvSpPr>
        <p:spPr>
          <a:xfrm>
            <a:off x="865095" y="2371113"/>
            <a:ext cx="10461810" cy="253370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Prototype design, development, and testing should all be carefully planned according to the breadth of the research questions and the available resources. Therefore, the researchers will facilitate prototyping by reducing cost and time and directly enhance prototype results.</a:t>
            </a:r>
          </a:p>
          <a:p>
            <a:pPr marL="342900" indent="-342900" algn="just">
              <a:lnSpc>
                <a:spcPct val="150000"/>
              </a:lnSpc>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lgn="just">
              <a:lnSpc>
                <a:spcPct val="150000"/>
              </a:lnSpc>
            </a:pPr>
            <a:r>
              <a:rPr lang="en-US" i="1" dirty="0">
                <a:latin typeface="Segoe UI" panose="020B0502040204020203" pitchFamily="34" charset="0"/>
                <a:cs typeface="Segoe UI" panose="020B0502040204020203" pitchFamily="34" charset="0"/>
              </a:rPr>
              <a:t>“ We will have the development time that is significantly shortened by creating test samples. By doing this, the most important issues are exposed and helped to be resolved quickly. “</a:t>
            </a:r>
          </a:p>
        </p:txBody>
      </p:sp>
    </p:spTree>
    <p:extLst>
      <p:ext uri="{BB962C8B-B14F-4D97-AF65-F5344CB8AC3E}">
        <p14:creationId xmlns:p14="http://schemas.microsoft.com/office/powerpoint/2010/main" val="2874727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31136" y="803325"/>
            <a:ext cx="7729728" cy="1188720"/>
          </a:xfrm>
        </p:spPr>
        <p:txBody>
          <a:bodyPr/>
          <a:lstStyle/>
          <a:p>
            <a:r>
              <a:rPr lang="en-US" dirty="0">
                <a:latin typeface="Segoe UI" panose="020B0502040204020203" pitchFamily="34" charset="0"/>
                <a:cs typeface="Segoe UI" panose="020B0502040204020203" pitchFamily="34" charset="0"/>
              </a:rPr>
              <a:t>Materials</a:t>
            </a:r>
          </a:p>
        </p:txBody>
      </p:sp>
      <p:sp>
        <p:nvSpPr>
          <p:cNvPr id="6" name="TextBox 5">
            <a:extLst>
              <a:ext uri="{FF2B5EF4-FFF2-40B4-BE49-F238E27FC236}">
                <a16:creationId xmlns:a16="http://schemas.microsoft.com/office/drawing/2014/main" id="{74E89803-A356-DCBD-36C6-7861418CB421}"/>
              </a:ext>
            </a:extLst>
          </p:cNvPr>
          <p:cNvSpPr txBox="1"/>
          <p:nvPr/>
        </p:nvSpPr>
        <p:spPr>
          <a:xfrm>
            <a:off x="1416424" y="2747747"/>
            <a:ext cx="5033682" cy="294920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Arduino Nano 33 BLE Sense </a:t>
            </a: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VL53L0X Time-of-Flight Sensor </a:t>
            </a: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MAX30100 Pulse Oximeter and Heart-Rate Sensor </a:t>
            </a: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Micro Vibration Motor </a:t>
            </a: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601220 Lithium Polymer Battery</a:t>
            </a:r>
          </a:p>
          <a:p>
            <a:pPr marL="342900" indent="-342900" algn="just">
              <a:lnSpc>
                <a:spcPct val="150000"/>
              </a:lnSpc>
              <a:buFont typeface="Arial" panose="020B0604020202020204" pitchFamily="34" charset="0"/>
              <a:buChar char="•"/>
            </a:pPr>
            <a:endParaRPr lang="en-US" i="1"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8A0EC2D6-F660-332F-F2ED-2B6771E8D48E}"/>
              </a:ext>
            </a:extLst>
          </p:cNvPr>
          <p:cNvSpPr txBox="1"/>
          <p:nvPr/>
        </p:nvSpPr>
        <p:spPr>
          <a:xfrm>
            <a:off x="6615955" y="2747747"/>
            <a:ext cx="5898776" cy="253370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TP4056 Charger Module </a:t>
            </a:r>
            <a:endParaRPr lang="en-US" b="1" dirty="0">
              <a:latin typeface="Segoe UI" panose="020B0502040204020203" pitchFamily="34" charset="0"/>
              <a:cs typeface="Segoe UI" panose="020B0502040204020203" pitchFamily="34" charset="0"/>
            </a:endParaRP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SRAM 23LC1024 </a:t>
            </a: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Single Pole, Double Throw (SPDT) switch </a:t>
            </a: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Micro SD Card Module </a:t>
            </a: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LSM9DS1 Inertial Measurement Unit (IMU) </a:t>
            </a: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MLX90614 Temperature Sensor </a:t>
            </a:r>
          </a:p>
        </p:txBody>
      </p:sp>
    </p:spTree>
    <p:extLst>
      <p:ext uri="{BB962C8B-B14F-4D97-AF65-F5344CB8AC3E}">
        <p14:creationId xmlns:p14="http://schemas.microsoft.com/office/powerpoint/2010/main" val="3098977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31136" y="803325"/>
            <a:ext cx="7729728" cy="1188720"/>
          </a:xfrm>
        </p:spPr>
        <p:txBody>
          <a:bodyPr/>
          <a:lstStyle/>
          <a:p>
            <a:r>
              <a:rPr lang="en-US" dirty="0">
                <a:latin typeface="Segoe UI" panose="020B0502040204020203" pitchFamily="34" charset="0"/>
                <a:cs typeface="Segoe UI" panose="020B0502040204020203" pitchFamily="34" charset="0"/>
              </a:rPr>
              <a:t>Estimated Cost</a:t>
            </a:r>
          </a:p>
        </p:txBody>
      </p:sp>
      <p:sp>
        <p:nvSpPr>
          <p:cNvPr id="6" name="TextBox 5">
            <a:extLst>
              <a:ext uri="{FF2B5EF4-FFF2-40B4-BE49-F238E27FC236}">
                <a16:creationId xmlns:a16="http://schemas.microsoft.com/office/drawing/2014/main" id="{74E89803-A356-DCBD-36C6-7861418CB421}"/>
              </a:ext>
            </a:extLst>
          </p:cNvPr>
          <p:cNvSpPr txBox="1"/>
          <p:nvPr/>
        </p:nvSpPr>
        <p:spPr>
          <a:xfrm>
            <a:off x="865095" y="2371113"/>
            <a:ext cx="10461810" cy="170271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The budgetary estimate of this study is </a:t>
            </a:r>
            <a:r>
              <a:rPr lang="en-US" b="1" dirty="0" err="1">
                <a:latin typeface="Segoe UI" panose="020B0502040204020203" pitchFamily="34" charset="0"/>
                <a:cs typeface="Segoe UI" panose="020B0502040204020203" pitchFamily="34" charset="0"/>
              </a:rPr>
              <a:t>Php</a:t>
            </a:r>
            <a:r>
              <a:rPr lang="en-US" b="1" dirty="0">
                <a:latin typeface="Segoe UI" panose="020B0502040204020203" pitchFamily="34" charset="0"/>
                <a:cs typeface="Segoe UI" panose="020B0502040204020203" pitchFamily="34" charset="0"/>
              </a:rPr>
              <a:t> 5,100</a:t>
            </a:r>
            <a:r>
              <a:rPr lang="en-US" dirty="0">
                <a:latin typeface="Segoe UI" panose="020B0502040204020203" pitchFamily="34" charset="0"/>
                <a:cs typeface="Segoe UI" panose="020B0502040204020203" pitchFamily="34" charset="0"/>
              </a:rPr>
              <a:t>. The web interface can also cost money by deploying and maintaining the website running. However, there are free web hosting available online that can handle a limited amount of storage and memory usage.</a:t>
            </a:r>
          </a:p>
          <a:p>
            <a:pPr marL="342900" indent="-342900" algn="just">
              <a:lnSpc>
                <a:spcPct val="150000"/>
              </a:lnSpc>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849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System Overview</a:t>
            </a:r>
          </a:p>
        </p:txBody>
      </p:sp>
      <p:sp>
        <p:nvSpPr>
          <p:cNvPr id="6" name="TextBox 5">
            <a:extLst>
              <a:ext uri="{FF2B5EF4-FFF2-40B4-BE49-F238E27FC236}">
                <a16:creationId xmlns:a16="http://schemas.microsoft.com/office/drawing/2014/main" id="{74E89803-A356-DCBD-36C6-7861418CB421}"/>
              </a:ext>
            </a:extLst>
          </p:cNvPr>
          <p:cNvSpPr txBox="1"/>
          <p:nvPr/>
        </p:nvSpPr>
        <p:spPr>
          <a:xfrm>
            <a:off x="643468" y="2638044"/>
            <a:ext cx="3363974" cy="3415622"/>
          </a:xfrm>
          <a:prstGeom prst="rect">
            <a:avLst/>
          </a:prstGeom>
        </p:spPr>
        <p:txBody>
          <a:bodyPr vert="horz" lIns="91440" tIns="45720" rIns="91440" bIns="45720" rtlCol="0">
            <a:normAutofit/>
          </a:bodyPr>
          <a:lstStyle/>
          <a:p>
            <a:pPr marL="342900" indent="-228600" algn="just" defTabSz="914400">
              <a:spcBef>
                <a:spcPts val="1000"/>
              </a:spcBef>
              <a:buClr>
                <a:schemeClr val="accent2"/>
              </a:buClr>
              <a:buFont typeface="Arial" panose="020B0604020202020204" pitchFamily="34" charset="0"/>
              <a:buChar char="•"/>
            </a:pPr>
            <a:r>
              <a:rPr lang="en-US" dirty="0">
                <a:solidFill>
                  <a:schemeClr val="bg1"/>
                </a:solidFill>
              </a:rPr>
              <a:t>The device will automatically record the position by using the IMU component as well as the temperature and distance sensor</a:t>
            </a:r>
          </a:p>
          <a:p>
            <a:pPr marL="342900" indent="-228600" algn="just" defTabSz="914400">
              <a:spcBef>
                <a:spcPts val="1000"/>
              </a:spcBef>
              <a:buClr>
                <a:schemeClr val="accent2"/>
              </a:buClr>
              <a:buFont typeface="Arial" panose="020B0604020202020204" pitchFamily="34" charset="0"/>
              <a:buChar char="•"/>
            </a:pPr>
            <a:r>
              <a:rPr lang="en-US" dirty="0">
                <a:solidFill>
                  <a:schemeClr val="bg1"/>
                </a:solidFill>
              </a:rPr>
              <a:t>It will train the model using the Long short-term memory (LSTM) neural network and send it via Bluetooth.</a:t>
            </a:r>
          </a:p>
        </p:txBody>
      </p:sp>
      <p:pic>
        <p:nvPicPr>
          <p:cNvPr id="4" name="Picture 3" descr="Diagram&#10;&#10;Description automatically generated">
            <a:extLst>
              <a:ext uri="{FF2B5EF4-FFF2-40B4-BE49-F238E27FC236}">
                <a16:creationId xmlns:a16="http://schemas.microsoft.com/office/drawing/2014/main" id="{1A864414-96AC-9906-8765-6B9D958C7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409036"/>
            <a:ext cx="6250769" cy="3879060"/>
          </a:xfrm>
          <a:prstGeom prst="rect">
            <a:avLst/>
          </a:prstGeom>
        </p:spPr>
      </p:pic>
    </p:spTree>
    <p:extLst>
      <p:ext uri="{BB962C8B-B14F-4D97-AF65-F5344CB8AC3E}">
        <p14:creationId xmlns:p14="http://schemas.microsoft.com/office/powerpoint/2010/main" val="2500125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2327622-FF03-4396-2207-5C027075B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289" y="674001"/>
            <a:ext cx="10313421" cy="5509998"/>
          </a:xfrm>
          <a:prstGeom prst="rect">
            <a:avLst/>
          </a:prstGeom>
        </p:spPr>
      </p:pic>
    </p:spTree>
    <p:extLst>
      <p:ext uri="{BB962C8B-B14F-4D97-AF65-F5344CB8AC3E}">
        <p14:creationId xmlns:p14="http://schemas.microsoft.com/office/powerpoint/2010/main" val="1679575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400" dirty="0">
                <a:solidFill>
                  <a:schemeClr val="bg1"/>
                </a:solidFill>
              </a:rPr>
              <a:t>BLE Characteristic</a:t>
            </a:r>
          </a:p>
        </p:txBody>
      </p:sp>
      <p:sp>
        <p:nvSpPr>
          <p:cNvPr id="6" name="TextBox 5">
            <a:extLst>
              <a:ext uri="{FF2B5EF4-FFF2-40B4-BE49-F238E27FC236}">
                <a16:creationId xmlns:a16="http://schemas.microsoft.com/office/drawing/2014/main" id="{74E89803-A356-DCBD-36C6-7861418CB421}"/>
              </a:ext>
            </a:extLst>
          </p:cNvPr>
          <p:cNvSpPr txBox="1"/>
          <p:nvPr/>
        </p:nvSpPr>
        <p:spPr>
          <a:xfrm>
            <a:off x="643468" y="2638044"/>
            <a:ext cx="3363974" cy="3415622"/>
          </a:xfrm>
          <a:prstGeom prst="rect">
            <a:avLst/>
          </a:prstGeom>
        </p:spPr>
        <p:txBody>
          <a:bodyPr vert="horz" lIns="91440" tIns="45720" rIns="91440" bIns="45720" rtlCol="0">
            <a:normAutofit/>
          </a:bodyPr>
          <a:lstStyle/>
          <a:p>
            <a:pPr marL="342900" indent="-228600" defTabSz="914400">
              <a:spcBef>
                <a:spcPts val="1000"/>
              </a:spcBef>
              <a:buClr>
                <a:schemeClr val="accent2"/>
              </a:buClr>
              <a:buFont typeface="Arial" panose="020B0604020202020204" pitchFamily="34" charset="0"/>
              <a:buChar char="•"/>
            </a:pPr>
            <a:r>
              <a:rPr lang="en-US" b="1" dirty="0">
                <a:solidFill>
                  <a:schemeClr val="bg1"/>
                </a:solidFill>
              </a:rPr>
              <a:t>Central</a:t>
            </a:r>
            <a:r>
              <a:rPr lang="en-US" dirty="0">
                <a:solidFill>
                  <a:schemeClr val="bg1"/>
                </a:solidFill>
              </a:rPr>
              <a:t> – website acts as a server for pairing the wearable device.</a:t>
            </a:r>
          </a:p>
          <a:p>
            <a:pPr marL="342900" indent="-228600" defTabSz="914400">
              <a:spcBef>
                <a:spcPts val="1000"/>
              </a:spcBef>
              <a:buClr>
                <a:schemeClr val="accent2"/>
              </a:buClr>
              <a:buFont typeface="Arial" panose="020B0604020202020204" pitchFamily="34" charset="0"/>
              <a:buChar char="•"/>
            </a:pPr>
            <a:endParaRPr lang="en-US" dirty="0">
              <a:solidFill>
                <a:schemeClr val="bg1"/>
              </a:solidFill>
            </a:endParaRPr>
          </a:p>
          <a:p>
            <a:pPr marL="342900" indent="-228600" defTabSz="914400">
              <a:spcBef>
                <a:spcPts val="1000"/>
              </a:spcBef>
              <a:buClr>
                <a:schemeClr val="accent2"/>
              </a:buClr>
              <a:buFont typeface="Arial" panose="020B0604020202020204" pitchFamily="34" charset="0"/>
              <a:buChar char="•"/>
            </a:pPr>
            <a:r>
              <a:rPr lang="en-US" b="1" dirty="0">
                <a:solidFill>
                  <a:schemeClr val="bg1"/>
                </a:solidFill>
              </a:rPr>
              <a:t>Peripheral</a:t>
            </a:r>
            <a:r>
              <a:rPr lang="en-US" dirty="0">
                <a:solidFill>
                  <a:schemeClr val="bg1"/>
                </a:solidFill>
              </a:rPr>
              <a:t> – wearable device, serves to send data over the web.</a:t>
            </a:r>
          </a:p>
        </p:txBody>
      </p:sp>
      <p:pic>
        <p:nvPicPr>
          <p:cNvPr id="1026" name="Picture 2" descr="Connecting Nano 33 BLE Devices over Bluetooth® | Arduino Documentation |  Arduino Documentation">
            <a:extLst>
              <a:ext uri="{FF2B5EF4-FFF2-40B4-BE49-F238E27FC236}">
                <a16:creationId xmlns:a16="http://schemas.microsoft.com/office/drawing/2014/main" id="{81939897-F368-DD62-C556-12397F476E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590538"/>
            <a:ext cx="6250769" cy="351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307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38411" y="4846997"/>
            <a:ext cx="7729729" cy="855406"/>
          </a:xfrm>
          <a:noFill/>
          <a:ln>
            <a:solidFill>
              <a:schemeClr val="bg1"/>
            </a:solidFill>
          </a:ln>
        </p:spPr>
        <p:txBody>
          <a:bodyPr vert="horz" lIns="182880" tIns="182880" rIns="182880" bIns="182880" rtlCol="0" anchor="ctr">
            <a:normAutofit/>
          </a:bodyPr>
          <a:lstStyle/>
          <a:p>
            <a:r>
              <a:rPr lang="en-US" sz="1700">
                <a:solidFill>
                  <a:schemeClr val="bg1"/>
                </a:solidFill>
              </a:rPr>
              <a:t>Design and Construction of the Wearable Device</a:t>
            </a:r>
          </a:p>
        </p:txBody>
      </p:sp>
      <p:pic>
        <p:nvPicPr>
          <p:cNvPr id="22" name="Picture 21" descr="Diagram&#10;&#10;Description automatically generated">
            <a:extLst>
              <a:ext uri="{FF2B5EF4-FFF2-40B4-BE49-F238E27FC236}">
                <a16:creationId xmlns:a16="http://schemas.microsoft.com/office/drawing/2014/main" id="{5E189634-EAA6-77CB-2C3D-B0E6CCAA5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77090"/>
            <a:ext cx="3420533" cy="2308859"/>
          </a:xfrm>
          <a:prstGeom prst="rect">
            <a:avLst/>
          </a:prstGeom>
        </p:spPr>
      </p:pic>
      <p:pic>
        <p:nvPicPr>
          <p:cNvPr id="28" name="Picture 27" descr="Diagram&#10;&#10;Description automatically generated">
            <a:extLst>
              <a:ext uri="{FF2B5EF4-FFF2-40B4-BE49-F238E27FC236}">
                <a16:creationId xmlns:a16="http://schemas.microsoft.com/office/drawing/2014/main" id="{F0766DAD-03DF-B44C-8C84-B49D8382F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734" y="777090"/>
            <a:ext cx="3420532" cy="2308859"/>
          </a:xfrm>
          <a:prstGeom prst="rect">
            <a:avLst/>
          </a:prstGeom>
        </p:spPr>
      </p:pic>
      <p:pic>
        <p:nvPicPr>
          <p:cNvPr id="35" name="Picture 34" descr="Diagram&#10;&#10;Description automatically generated">
            <a:extLst>
              <a:ext uri="{FF2B5EF4-FFF2-40B4-BE49-F238E27FC236}">
                <a16:creationId xmlns:a16="http://schemas.microsoft.com/office/drawing/2014/main" id="{6FAC183B-7B85-9663-CBC7-22CA20961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99" y="777090"/>
            <a:ext cx="3420534" cy="2308860"/>
          </a:xfrm>
          <a:prstGeom prst="rect">
            <a:avLst/>
          </a:prstGeom>
        </p:spPr>
      </p:pic>
      <p:sp>
        <p:nvSpPr>
          <p:cNvPr id="6" name="TextBox 5">
            <a:extLst>
              <a:ext uri="{FF2B5EF4-FFF2-40B4-BE49-F238E27FC236}">
                <a16:creationId xmlns:a16="http://schemas.microsoft.com/office/drawing/2014/main" id="{74E89803-A356-DCBD-36C6-7861418CB421}"/>
              </a:ext>
            </a:extLst>
          </p:cNvPr>
          <p:cNvSpPr txBox="1"/>
          <p:nvPr/>
        </p:nvSpPr>
        <p:spPr>
          <a:xfrm>
            <a:off x="2116863" y="4815690"/>
            <a:ext cx="7715177" cy="1271556"/>
          </a:xfrm>
          <a:prstGeom prst="rect">
            <a:avLst/>
          </a:prstGeom>
        </p:spPr>
        <p:txBody>
          <a:bodyPr vert="horz" lIns="91440" tIns="45720" rIns="91440" bIns="45720" rtlCol="0">
            <a:normAutofit/>
          </a:bodyPr>
          <a:lstStyle/>
          <a:p>
            <a:pPr marL="114300" algn="just" defTabSz="914400">
              <a:spcBef>
                <a:spcPts val="1000"/>
              </a:spcBef>
              <a:buClr>
                <a:schemeClr val="accent2"/>
              </a:buClr>
            </a:pPr>
            <a:r>
              <a:rPr lang="en-US" dirty="0">
                <a:solidFill>
                  <a:schemeClr val="bg1"/>
                </a:solidFill>
              </a:rPr>
              <a:t>The main components are protected with a chassis to prevent it from any dirt/debris and water particles that may cause from destroying the entire circuit. The chassis are also expected to be 3D printed made with a strong filament of plastic to add durability.</a:t>
            </a:r>
          </a:p>
        </p:txBody>
      </p:sp>
      <p:sp>
        <p:nvSpPr>
          <p:cNvPr id="36" name="Rectangle 35">
            <a:extLst>
              <a:ext uri="{FF2B5EF4-FFF2-40B4-BE49-F238E27FC236}">
                <a16:creationId xmlns:a16="http://schemas.microsoft.com/office/drawing/2014/main" id="{E20EF697-305C-545D-AAD4-31AA008CFBC8}"/>
              </a:ext>
            </a:extLst>
          </p:cNvPr>
          <p:cNvSpPr/>
          <p:nvPr/>
        </p:nvSpPr>
        <p:spPr>
          <a:xfrm>
            <a:off x="510988" y="645459"/>
            <a:ext cx="3697941" cy="2581835"/>
          </a:xfrm>
          <a:prstGeom prst="rect">
            <a:avLst/>
          </a:prstGeom>
          <a:noFill/>
          <a:ln w="57150">
            <a:solidFill>
              <a:srgbClr val="4A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F44E3B83-77EA-8AA1-8F88-3687A14BA565}"/>
              </a:ext>
            </a:extLst>
          </p:cNvPr>
          <p:cNvSpPr txBox="1"/>
          <p:nvPr/>
        </p:nvSpPr>
        <p:spPr>
          <a:xfrm>
            <a:off x="2116863" y="4803018"/>
            <a:ext cx="7715177" cy="1271556"/>
          </a:xfrm>
          <a:prstGeom prst="rect">
            <a:avLst/>
          </a:prstGeom>
        </p:spPr>
        <p:txBody>
          <a:bodyPr vert="horz" lIns="91440" tIns="45720" rIns="91440" bIns="45720" rtlCol="0">
            <a:normAutofit/>
          </a:bodyPr>
          <a:lstStyle/>
          <a:p>
            <a:pPr marL="114300" algn="just" defTabSz="914400">
              <a:spcBef>
                <a:spcPts val="1000"/>
              </a:spcBef>
              <a:buClr>
                <a:schemeClr val="accent2"/>
              </a:buClr>
            </a:pPr>
            <a:r>
              <a:rPr lang="en-US" dirty="0">
                <a:solidFill>
                  <a:schemeClr val="bg1"/>
                </a:solidFill>
              </a:rPr>
              <a:t>Main components are shown in this figure. Including subcomponents like resistor, capacitor, wires, etc. Placement of the MCU in the chassis must be sturdy otherwise, the IMU recording will generate random and unstable numbers.</a:t>
            </a:r>
          </a:p>
        </p:txBody>
      </p:sp>
      <p:sp>
        <p:nvSpPr>
          <p:cNvPr id="38" name="Rectangle 37">
            <a:extLst>
              <a:ext uri="{FF2B5EF4-FFF2-40B4-BE49-F238E27FC236}">
                <a16:creationId xmlns:a16="http://schemas.microsoft.com/office/drawing/2014/main" id="{50BEA3A6-AF65-4482-FF63-C7E1E84B2460}"/>
              </a:ext>
            </a:extLst>
          </p:cNvPr>
          <p:cNvSpPr/>
          <p:nvPr/>
        </p:nvSpPr>
        <p:spPr>
          <a:xfrm>
            <a:off x="4254304" y="640601"/>
            <a:ext cx="3697941" cy="2581835"/>
          </a:xfrm>
          <a:prstGeom prst="rect">
            <a:avLst/>
          </a:prstGeom>
          <a:noFill/>
          <a:ln w="57150">
            <a:solidFill>
              <a:srgbClr val="4A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40">
            <a:extLst>
              <a:ext uri="{FF2B5EF4-FFF2-40B4-BE49-F238E27FC236}">
                <a16:creationId xmlns:a16="http://schemas.microsoft.com/office/drawing/2014/main" id="{FDF81802-BA11-8A61-B4DC-5301AF2846EE}"/>
              </a:ext>
            </a:extLst>
          </p:cNvPr>
          <p:cNvSpPr>
            <a:spLocks/>
          </p:cNvSpPr>
          <p:nvPr/>
        </p:nvSpPr>
        <p:spPr>
          <a:xfrm>
            <a:off x="7983071" y="640601"/>
            <a:ext cx="3697941" cy="2581835"/>
          </a:xfrm>
          <a:prstGeom prst="rect">
            <a:avLst/>
          </a:prstGeom>
          <a:noFill/>
          <a:ln w="57150">
            <a:solidFill>
              <a:srgbClr val="4A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D20C1DA-A3E9-0D8A-B74C-7D66A9449FF1}"/>
              </a:ext>
            </a:extLst>
          </p:cNvPr>
          <p:cNvSpPr txBox="1"/>
          <p:nvPr/>
        </p:nvSpPr>
        <p:spPr>
          <a:xfrm>
            <a:off x="2116864" y="4809354"/>
            <a:ext cx="7715177" cy="1271556"/>
          </a:xfrm>
          <a:prstGeom prst="rect">
            <a:avLst/>
          </a:prstGeom>
        </p:spPr>
        <p:txBody>
          <a:bodyPr vert="horz" lIns="91440" tIns="45720" rIns="91440" bIns="45720" rtlCol="0">
            <a:normAutofit/>
          </a:bodyPr>
          <a:lstStyle/>
          <a:p>
            <a:pPr marL="114300" algn="just" defTabSz="914400">
              <a:spcBef>
                <a:spcPts val="1000"/>
              </a:spcBef>
              <a:buClr>
                <a:schemeClr val="accent2"/>
              </a:buClr>
            </a:pPr>
            <a:r>
              <a:rPr lang="en-US" dirty="0">
                <a:solidFill>
                  <a:schemeClr val="bg1"/>
                </a:solidFill>
              </a:rPr>
              <a:t>The purpose of placing these components externally is to make it the same pointing side of the user’s palm. Thus, contributes to the measurements of data for position tracking.</a:t>
            </a:r>
          </a:p>
        </p:txBody>
      </p:sp>
    </p:spTree>
    <p:extLst>
      <p:ext uri="{BB962C8B-B14F-4D97-AF65-F5344CB8AC3E}">
        <p14:creationId xmlns:p14="http://schemas.microsoft.com/office/powerpoint/2010/main" val="207674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8.33333E-7 -1.48148E-6 L -8.33333E-7 -0.1787 " pathEditMode="relative" rAng="0" ptsTypes="AA">
                                      <p:cBhvr>
                                        <p:cTn id="6" dur="1500" fill="hold"/>
                                        <p:tgtEl>
                                          <p:spTgt spid="2"/>
                                        </p:tgtEl>
                                        <p:attrNameLst>
                                          <p:attrName>ppt_x</p:attrName>
                                          <p:attrName>ppt_y</p:attrName>
                                        </p:attrNameLst>
                                      </p:cBhvr>
                                      <p:rCtr x="0" y="-893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22" presetClass="exit" presetSubtype="2" fill="hold" grpId="1" nodeType="withEffect">
                                  <p:stCondLst>
                                    <p:cond delay="0"/>
                                  </p:stCondLst>
                                  <p:childTnLst>
                                    <p:animEffect transition="out" filter="wipe(right)">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22" presetClass="exit" presetSubtype="2" fill="hold" grpId="1" nodeType="withEffect">
                                  <p:stCondLst>
                                    <p:cond delay="0"/>
                                  </p:stCondLst>
                                  <p:childTnLst>
                                    <p:animEffect transition="out" filter="wipe(right)">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left)">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6" grpId="1"/>
      <p:bldP spid="36" grpId="0" animBg="1"/>
      <p:bldP spid="36" grpId="1" animBg="1"/>
      <p:bldP spid="43" grpId="0"/>
      <p:bldP spid="38" grpId="0" animBg="1"/>
      <p:bldP spid="38" grpId="1" animBg="1"/>
      <p:bldP spid="41" grpId="0" animBg="1"/>
      <p:bldP spid="39" grpId="0"/>
      <p:bldP spid="3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8EA4-822D-41EB-8998-A7CEEF8520F3}"/>
              </a:ext>
            </a:extLst>
          </p:cNvPr>
          <p:cNvSpPr>
            <a:spLocks noGrp="1"/>
          </p:cNvSpPr>
          <p:nvPr>
            <p:ph type="ctrTitle"/>
          </p:nvPr>
        </p:nvSpPr>
        <p:spPr>
          <a:xfrm>
            <a:off x="2164976" y="2625538"/>
            <a:ext cx="7862047" cy="1606924"/>
          </a:xfrm>
        </p:spPr>
        <p:txBody>
          <a:bodyPr>
            <a:normAutofit/>
          </a:bodyPr>
          <a:lstStyle/>
          <a:p>
            <a:r>
              <a:rPr lang="en-US" sz="3200" cap="none" dirty="0">
                <a:latin typeface="Segoe UI" panose="020B0502040204020203" pitchFamily="34" charset="0"/>
                <a:cs typeface="Segoe UI" panose="020B0502040204020203" pitchFamily="34" charset="0"/>
              </a:rPr>
              <a:t>INTRODUCTION</a:t>
            </a:r>
            <a:endParaRPr lang="en-US" sz="3600" cap="none"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2DA97F24-D13C-40CA-91DC-CE5EA8C704B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84001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23859" y="4823771"/>
            <a:ext cx="7729729" cy="855406"/>
          </a:xfrm>
          <a:noFill/>
          <a:ln>
            <a:solidFill>
              <a:schemeClr val="bg1"/>
            </a:solidFill>
          </a:ln>
        </p:spPr>
        <p:txBody>
          <a:bodyPr vert="horz" lIns="182880" tIns="182880" rIns="182880" bIns="182880" rtlCol="0" anchor="ctr">
            <a:normAutofit/>
          </a:bodyPr>
          <a:lstStyle/>
          <a:p>
            <a:r>
              <a:rPr lang="en-US" sz="1900" dirty="0">
                <a:solidFill>
                  <a:schemeClr val="bg1"/>
                </a:solidFill>
              </a:rPr>
              <a:t>Design and Construction of the Web Interface</a:t>
            </a:r>
          </a:p>
        </p:txBody>
      </p:sp>
      <p:pic>
        <p:nvPicPr>
          <p:cNvPr id="3" name="Picture 2" descr="Graphical user interface, application&#10;&#10;Description automatically generated">
            <a:extLst>
              <a:ext uri="{FF2B5EF4-FFF2-40B4-BE49-F238E27FC236}">
                <a16:creationId xmlns:a16="http://schemas.microsoft.com/office/drawing/2014/main" id="{2B53AB5F-4875-C0C4-A0F1-B673221B545F}"/>
              </a:ext>
            </a:extLst>
          </p:cNvPr>
          <p:cNvPicPr>
            <a:picLocks noChangeAspect="1"/>
          </p:cNvPicPr>
          <p:nvPr/>
        </p:nvPicPr>
        <p:blipFill>
          <a:blip r:embed="rId2"/>
          <a:stretch>
            <a:fillRect/>
          </a:stretch>
        </p:blipFill>
        <p:spPr>
          <a:xfrm>
            <a:off x="1600200" y="712319"/>
            <a:ext cx="4334934" cy="2438400"/>
          </a:xfrm>
          <a:prstGeom prst="rect">
            <a:avLst/>
          </a:prstGeom>
        </p:spPr>
      </p:pic>
      <p:pic>
        <p:nvPicPr>
          <p:cNvPr id="4" name="Picture 3" descr="Chart, line chart&#10;&#10;Description automatically generated">
            <a:extLst>
              <a:ext uri="{FF2B5EF4-FFF2-40B4-BE49-F238E27FC236}">
                <a16:creationId xmlns:a16="http://schemas.microsoft.com/office/drawing/2014/main" id="{90156D08-75F8-0DBA-E5B6-E0B36133F65C}"/>
              </a:ext>
            </a:extLst>
          </p:cNvPr>
          <p:cNvPicPr>
            <a:picLocks noChangeAspect="1"/>
          </p:cNvPicPr>
          <p:nvPr/>
        </p:nvPicPr>
        <p:blipFill rotWithShape="1">
          <a:blip r:embed="rId3">
            <a:extLst>
              <a:ext uri="{28A0092B-C50C-407E-A947-70E740481C1C}">
                <a14:useLocalDpi xmlns:a14="http://schemas.microsoft.com/office/drawing/2010/main" val="0"/>
              </a:ext>
            </a:extLst>
          </a:blip>
          <a:srcRect t="7469"/>
          <a:stretch/>
        </p:blipFill>
        <p:spPr bwMode="auto">
          <a:xfrm>
            <a:off x="6568305" y="643468"/>
            <a:ext cx="3712058" cy="2576104"/>
          </a:xfrm>
          <a:prstGeom prst="rect">
            <a:avLst/>
          </a:prstGeom>
          <a:noFill/>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4E89803-A356-DCBD-36C6-7861418CB421}"/>
              </a:ext>
            </a:extLst>
          </p:cNvPr>
          <p:cNvSpPr txBox="1"/>
          <p:nvPr/>
        </p:nvSpPr>
        <p:spPr>
          <a:xfrm>
            <a:off x="2238412" y="4846076"/>
            <a:ext cx="7715177" cy="1271556"/>
          </a:xfrm>
          <a:prstGeom prst="rect">
            <a:avLst/>
          </a:prstGeom>
        </p:spPr>
        <p:txBody>
          <a:bodyPr vert="horz" lIns="91440" tIns="45720" rIns="91440" bIns="45720" rtlCol="0">
            <a:normAutofit/>
          </a:bodyPr>
          <a:lstStyle/>
          <a:p>
            <a:pPr marL="114300" algn="just" defTabSz="914400">
              <a:spcBef>
                <a:spcPts val="1000"/>
              </a:spcBef>
              <a:buClr>
                <a:schemeClr val="accent2"/>
              </a:buClr>
            </a:pPr>
            <a:r>
              <a:rPr lang="en-US" dirty="0">
                <a:solidFill>
                  <a:schemeClr val="bg1"/>
                </a:solidFill>
              </a:rPr>
              <a:t>The training application, real-time monitoring system, and the status section where the success, progress, notification, and error are displayed in this interface. Device must be in the on-state and the user must turn on his/her Bluetooth on mobile before the connection.</a:t>
            </a:r>
          </a:p>
        </p:txBody>
      </p:sp>
      <p:sp>
        <p:nvSpPr>
          <p:cNvPr id="5" name="Rectangle 4">
            <a:extLst>
              <a:ext uri="{FF2B5EF4-FFF2-40B4-BE49-F238E27FC236}">
                <a16:creationId xmlns:a16="http://schemas.microsoft.com/office/drawing/2014/main" id="{ECD89515-CCF4-B688-A0D8-C91A440E8AC8}"/>
              </a:ext>
            </a:extLst>
          </p:cNvPr>
          <p:cNvSpPr/>
          <p:nvPr/>
        </p:nvSpPr>
        <p:spPr>
          <a:xfrm>
            <a:off x="1369441" y="606108"/>
            <a:ext cx="4751959" cy="2613463"/>
          </a:xfrm>
          <a:prstGeom prst="rect">
            <a:avLst/>
          </a:prstGeom>
          <a:noFill/>
          <a:ln w="57150">
            <a:solidFill>
              <a:srgbClr val="4A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B31E3ED1-B35D-1869-CBA1-C8A308D852DF}"/>
              </a:ext>
            </a:extLst>
          </p:cNvPr>
          <p:cNvSpPr txBox="1"/>
          <p:nvPr/>
        </p:nvSpPr>
        <p:spPr>
          <a:xfrm>
            <a:off x="2238411" y="4846075"/>
            <a:ext cx="7715177" cy="1271556"/>
          </a:xfrm>
          <a:prstGeom prst="rect">
            <a:avLst/>
          </a:prstGeom>
        </p:spPr>
        <p:txBody>
          <a:bodyPr vert="horz" lIns="91440" tIns="45720" rIns="91440" bIns="45720" rtlCol="0">
            <a:normAutofit/>
          </a:bodyPr>
          <a:lstStyle/>
          <a:p>
            <a:pPr marL="114300" algn="just" defTabSz="914400">
              <a:spcBef>
                <a:spcPts val="1000"/>
              </a:spcBef>
              <a:buClr>
                <a:schemeClr val="accent2"/>
              </a:buClr>
            </a:pPr>
            <a:r>
              <a:rPr lang="en-US" dirty="0">
                <a:solidFill>
                  <a:schemeClr val="bg1"/>
                </a:solidFill>
              </a:rPr>
              <a:t>The user can view the validation accuracy and validation loss per epoch. The</a:t>
            </a:r>
          </a:p>
          <a:p>
            <a:pPr marL="114300" algn="just" defTabSz="914400">
              <a:spcBef>
                <a:spcPts val="1000"/>
              </a:spcBef>
              <a:buClr>
                <a:schemeClr val="accent2"/>
              </a:buClr>
            </a:pPr>
            <a:r>
              <a:rPr lang="en-US" dirty="0">
                <a:solidFill>
                  <a:schemeClr val="bg1"/>
                </a:solidFill>
              </a:rPr>
              <a:t>researchers will also make the website user friendly than user can have ease</a:t>
            </a:r>
          </a:p>
          <a:p>
            <a:pPr marL="114300" algn="just" defTabSz="914400">
              <a:spcBef>
                <a:spcPts val="1000"/>
              </a:spcBef>
              <a:buClr>
                <a:schemeClr val="accent2"/>
              </a:buClr>
            </a:pPr>
            <a:r>
              <a:rPr lang="en-US" dirty="0">
                <a:solidFill>
                  <a:schemeClr val="bg1"/>
                </a:solidFill>
              </a:rPr>
              <a:t>of using the interface</a:t>
            </a:r>
          </a:p>
        </p:txBody>
      </p:sp>
      <p:sp>
        <p:nvSpPr>
          <p:cNvPr id="8" name="Rectangle 7">
            <a:extLst>
              <a:ext uri="{FF2B5EF4-FFF2-40B4-BE49-F238E27FC236}">
                <a16:creationId xmlns:a16="http://schemas.microsoft.com/office/drawing/2014/main" id="{42AB225D-0528-9F17-8DA5-B4A07A8243A0}"/>
              </a:ext>
            </a:extLst>
          </p:cNvPr>
          <p:cNvSpPr/>
          <p:nvPr/>
        </p:nvSpPr>
        <p:spPr>
          <a:xfrm>
            <a:off x="6434864" y="537256"/>
            <a:ext cx="4032969" cy="2792798"/>
          </a:xfrm>
          <a:prstGeom prst="rect">
            <a:avLst/>
          </a:prstGeom>
          <a:noFill/>
          <a:ln w="57150">
            <a:solidFill>
              <a:srgbClr val="4A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1117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04167E-6 -7.40741E-7 L 1.04167E-6 -0.16296 " pathEditMode="relative" rAng="0" ptsTypes="AA">
                                      <p:cBhvr>
                                        <p:cTn id="6" dur="1500" fill="hold"/>
                                        <p:tgtEl>
                                          <p:spTgt spid="2"/>
                                        </p:tgtEl>
                                        <p:attrNameLst>
                                          <p:attrName>ppt_x</p:attrName>
                                          <p:attrName>ppt_y</p:attrName>
                                        </p:attrNameLst>
                                      </p:cBhvr>
                                      <p:rCtr x="0" y="-8148"/>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22" presetClass="exit" presetSubtype="2" fill="hold" grpId="1" nodeType="withEffect">
                                  <p:stCondLst>
                                    <p:cond delay="0"/>
                                  </p:stCondLst>
                                  <p:childTnLst>
                                    <p:animEffect transition="out" filter="wipe(right)">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6" grpId="1"/>
      <p:bldP spid="5" grpId="0" animBg="1"/>
      <p:bldP spid="5" grpId="1" animBg="1"/>
      <p:bldP spid="7" grpId="0"/>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Picture 1" descr="Diagram&#10;&#10;Description automatically generated">
            <a:extLst>
              <a:ext uri="{FF2B5EF4-FFF2-40B4-BE49-F238E27FC236}">
                <a16:creationId xmlns:a16="http://schemas.microsoft.com/office/drawing/2014/main" id="{BC962ABC-7F7E-2B56-7B8A-92B3708352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83102" y="643467"/>
            <a:ext cx="5971501" cy="5410199"/>
          </a:xfrm>
          <a:prstGeom prst="rect">
            <a:avLst/>
          </a:prstGeom>
          <a:noFill/>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029E2F8-F7EB-5C09-1D97-C3FE37B58256}"/>
                  </a:ext>
                </a:extLst>
              </p:cNvPr>
              <p:cNvSpPr txBox="1"/>
              <p:nvPr/>
            </p:nvSpPr>
            <p:spPr>
              <a:xfrm>
                <a:off x="7779224" y="477672"/>
                <a:ext cx="4258101" cy="5936776"/>
              </a:xfrm>
              <a:prstGeom prst="rect">
                <a:avLst/>
              </a:prstGeom>
            </p:spPr>
            <p:txBody>
              <a:bodyPr vert="horz" lIns="91440" tIns="45720" rIns="91440" bIns="45720" rtlCol="0">
                <a:normAutofit/>
              </a:bodyPr>
              <a:lstStyle/>
              <a:p>
                <a:pPr algn="just" defTabSz="914400">
                  <a:spcBef>
                    <a:spcPts val="1000"/>
                  </a:spcBef>
                  <a:buClr>
                    <a:schemeClr val="accent2"/>
                  </a:buClr>
                </a:pPr>
                <a:r>
                  <a:rPr lang="en-US" sz="1600" dirty="0">
                    <a:solidFill>
                      <a:schemeClr val="bg1"/>
                    </a:solidFill>
                  </a:rPr>
                  <a:t>Server will filter and classify each data by marking it as true for on-target and false for off-target this is done using data manipulation and analysis.</a:t>
                </a:r>
              </a:p>
              <a:p>
                <a:pPr algn="just" defTabSz="914400">
                  <a:spcBef>
                    <a:spcPts val="1000"/>
                  </a:spcBef>
                  <a:buClr>
                    <a:schemeClr val="accent2"/>
                  </a:buClr>
                </a:pPr>
                <a:endParaRPr lang="en-US" sz="1600" dirty="0">
                  <a:solidFill>
                    <a:schemeClr val="bg1"/>
                  </a:solidFill>
                </a:endParaRPr>
              </a:p>
              <a:p>
                <a:pPr algn="just" defTabSz="914400">
                  <a:spcBef>
                    <a:spcPts val="1000"/>
                  </a:spcBef>
                  <a:buClr>
                    <a:schemeClr val="accent2"/>
                  </a:buClr>
                </a:pPr>
                <a:r>
                  <a:rPr lang="en-US" sz="1600" dirty="0">
                    <a:solidFill>
                      <a:schemeClr val="bg1"/>
                    </a:solidFill>
                  </a:rPr>
                  <a:t>Each data is then normalized and standardized to speed up the learning process and make each feature on a similar scale. </a:t>
                </a:r>
              </a:p>
              <a:p>
                <a:pPr algn="just" defTabSz="914400">
                  <a:spcBef>
                    <a:spcPts val="1000"/>
                  </a:spcBef>
                  <a:buClr>
                    <a:schemeClr val="accent2"/>
                  </a:buClr>
                </a:pPr>
                <a:endParaRPr lang="en-US" sz="1600" dirty="0">
                  <a:solidFill>
                    <a:schemeClr val="bg1"/>
                  </a:solidFill>
                </a:endParaRPr>
              </a:p>
              <a:p>
                <a:pPr algn="just" defTabSz="914400">
                  <a:spcBef>
                    <a:spcPts val="1000"/>
                  </a:spcBef>
                  <a:buClr>
                    <a:schemeClr val="accent2"/>
                  </a:buClr>
                </a:pPr>
                <a:r>
                  <a:rPr lang="en-US" sz="1600" dirty="0">
                    <a:solidFill>
                      <a:schemeClr val="bg1"/>
                    </a:solidFill>
                  </a:rPr>
                  <a:t>For example, the Arduino LSM9DS1 library accelerometer range is set at ±4 g and ±2000 degrees per second for gyroscope. Therefore, this range set values can be calculated as:</a:t>
                </a:r>
              </a:p>
              <a:p>
                <a:pPr algn="just" defTabSz="914400">
                  <a:spcBef>
                    <a:spcPts val="1000"/>
                  </a:spcBef>
                  <a:buClr>
                    <a:schemeClr val="accent2"/>
                  </a:buClr>
                </a:pPr>
                <a:endParaRPr lang="en-US" dirty="0">
                  <a:solidFill>
                    <a:schemeClr val="bg1"/>
                  </a:solidFill>
                </a:endParaRPr>
              </a:p>
              <a:p>
                <a:pPr algn="just" defTabSz="914400">
                  <a:spcBef>
                    <a:spcPts val="1000"/>
                  </a:spcBef>
                  <a:buClr>
                    <a:schemeClr val="accent2"/>
                  </a:buClr>
                </a:pPr>
                <a14:m>
                  <m:oMathPara xmlns:m="http://schemas.openxmlformats.org/officeDocument/2006/math">
                    <m:oMathParaPr>
                      <m:jc m:val="centerGroup"/>
                    </m:oMathParaPr>
                    <m:oMath xmlns:m="http://schemas.openxmlformats.org/officeDocument/2006/math">
                      <m:r>
                        <a:rPr lang="en-US" sz="1800" i="1" smtClean="0">
                          <a:solidFill>
                            <a:schemeClr val="bg1"/>
                          </a:solidFill>
                          <a:effectLst/>
                          <a:latin typeface="Cambria Math" panose="02040503050406030204" pitchFamily="18" charset="0"/>
                          <a:ea typeface="Calibri" panose="020F0502020204030204" pitchFamily="34" charset="0"/>
                          <a:cs typeface="Arial" panose="020B0604020202020204" pitchFamily="34" charset="0"/>
                        </a:rPr>
                        <m:t>𝑓</m:t>
                      </m:r>
                      <m:d>
                        <m:dPr>
                          <m:ctrlPr>
                            <a:rPr lang="en-US"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𝑥</m:t>
                          </m:r>
                        </m:e>
                      </m:d>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r>
                        <a:rPr lang="en-US" sz="1800" b="0" i="0" smtClean="0">
                          <a:solidFill>
                            <a:schemeClr val="bg1"/>
                          </a:solidFill>
                          <a:effectLst/>
                          <a:latin typeface="Cambria Math" panose="02040503050406030204" pitchFamily="18" charset="0"/>
                          <a:ea typeface="Calibri" panose="020F0502020204030204" pitchFamily="34" charset="0"/>
                          <a:cs typeface="Arial" panose="020B0604020202020204" pitchFamily="34" charset="0"/>
                        </a:rPr>
                        <m:t> </m:t>
                      </m:r>
                      <m:f>
                        <m:fPr>
                          <m:ctrlPr>
                            <a:rPr lang="en-US" sz="1800" b="0" i="1" smtClean="0">
                              <a:solidFill>
                                <a:schemeClr val="bg1"/>
                              </a:solidFill>
                              <a:effectLst/>
                              <a:latin typeface="Cambria Math" panose="02040503050406030204" pitchFamily="18" charset="0"/>
                              <a:cs typeface="Arial" panose="020B0604020202020204" pitchFamily="34" charset="0"/>
                            </a:rPr>
                          </m:ctrlPr>
                        </m:fPr>
                        <m:num>
                          <m:r>
                            <a:rPr lang="en-US" sz="1800" b="0" i="1" smtClean="0">
                              <a:solidFill>
                                <a:schemeClr val="bg1"/>
                              </a:solidFill>
                              <a:effectLst/>
                              <a:latin typeface="Cambria Math" panose="02040503050406030204" pitchFamily="18" charset="0"/>
                              <a:cs typeface="Arial" panose="020B0604020202020204" pitchFamily="34" charset="0"/>
                            </a:rPr>
                            <m:t>𝑥</m:t>
                          </m:r>
                          <m:r>
                            <a:rPr lang="en-US" sz="1800" b="0" i="1" smtClean="0">
                              <a:solidFill>
                                <a:schemeClr val="bg1"/>
                              </a:solidFill>
                              <a:effectLst/>
                              <a:latin typeface="Cambria Math" panose="02040503050406030204" pitchFamily="18" charset="0"/>
                              <a:cs typeface="Arial" panose="020B0604020202020204" pitchFamily="34" charset="0"/>
                            </a:rPr>
                            <m:t>+|</m:t>
                          </m:r>
                          <m:r>
                            <a:rPr lang="en-US" sz="1800" b="0" i="1" smtClean="0">
                              <a:solidFill>
                                <a:schemeClr val="bg1"/>
                              </a:solidFill>
                              <a:effectLst/>
                              <a:latin typeface="Cambria Math" panose="02040503050406030204" pitchFamily="18" charset="0"/>
                              <a:cs typeface="Arial" panose="020B0604020202020204" pitchFamily="34" charset="0"/>
                            </a:rPr>
                            <m:t>𝑦</m:t>
                          </m:r>
                          <m:r>
                            <a:rPr lang="en-US" sz="1800" b="0" i="1" smtClean="0">
                              <a:solidFill>
                                <a:schemeClr val="bg1"/>
                              </a:solidFill>
                              <a:effectLst/>
                              <a:latin typeface="Cambria Math" panose="02040503050406030204" pitchFamily="18" charset="0"/>
                              <a:cs typeface="Arial" panose="020B0604020202020204" pitchFamily="34" charset="0"/>
                            </a:rPr>
                            <m:t>|</m:t>
                          </m:r>
                        </m:num>
                        <m:den>
                          <m:r>
                            <a:rPr lang="en-US" sz="1800" b="0" i="1" smtClean="0">
                              <a:solidFill>
                                <a:schemeClr val="bg1"/>
                              </a:solidFill>
                              <a:effectLst/>
                              <a:latin typeface="Cambria Math" panose="02040503050406030204" pitchFamily="18" charset="0"/>
                              <a:cs typeface="Arial" panose="020B0604020202020204" pitchFamily="34" charset="0"/>
                            </a:rPr>
                            <m:t>|2</m:t>
                          </m:r>
                          <m:r>
                            <a:rPr lang="en-US" sz="1800" b="0" i="1" smtClean="0">
                              <a:solidFill>
                                <a:schemeClr val="bg1"/>
                              </a:solidFill>
                              <a:effectLst/>
                              <a:latin typeface="Cambria Math" panose="02040503050406030204" pitchFamily="18" charset="0"/>
                              <a:cs typeface="Arial" panose="020B0604020202020204" pitchFamily="34" charset="0"/>
                            </a:rPr>
                            <m:t>𝑦</m:t>
                          </m:r>
                          <m:r>
                            <a:rPr lang="en-US" sz="1800" b="0" i="1" smtClean="0">
                              <a:solidFill>
                                <a:schemeClr val="bg1"/>
                              </a:solidFill>
                              <a:effectLst/>
                              <a:latin typeface="Cambria Math" panose="02040503050406030204" pitchFamily="18" charset="0"/>
                              <a:cs typeface="Arial" panose="020B0604020202020204" pitchFamily="34" charset="0"/>
                            </a:rPr>
                            <m:t>|</m:t>
                          </m:r>
                        </m:den>
                      </m:f>
                    </m:oMath>
                  </m:oMathPara>
                </a14:m>
                <a:endParaRPr lang="en-US" sz="1800" dirty="0">
                  <a:solidFill>
                    <a:schemeClr val="bg1"/>
                  </a:solidFill>
                  <a:effectLst/>
                  <a:latin typeface="Arial" panose="020B0604020202020204" pitchFamily="34" charset="0"/>
                  <a:ea typeface="Calibri" panose="020F0502020204030204" pitchFamily="34" charset="0"/>
                  <a:cs typeface="Aharoni" panose="02010803020104030203" pitchFamily="2" charset="-79"/>
                </a:endParaRPr>
              </a:p>
              <a:p>
                <a:pPr algn="just" defTabSz="914400">
                  <a:spcBef>
                    <a:spcPts val="1000"/>
                  </a:spcBef>
                  <a:buClr>
                    <a:schemeClr val="accent2"/>
                  </a:buClr>
                </a:pPr>
                <a:endParaRPr lang="en-US" sz="1600" dirty="0">
                  <a:solidFill>
                    <a:schemeClr val="bg1"/>
                  </a:solidFill>
                </a:endParaRPr>
              </a:p>
              <a:p>
                <a:pPr algn="just" defTabSz="914400">
                  <a:spcBef>
                    <a:spcPts val="1000"/>
                  </a:spcBef>
                  <a:buClr>
                    <a:schemeClr val="accent2"/>
                  </a:buClr>
                </a:pPr>
                <a:r>
                  <a:rPr lang="en-US" sz="1600" dirty="0">
                    <a:solidFill>
                      <a:schemeClr val="bg1"/>
                    </a:solidFill>
                  </a:rPr>
                  <a:t>where x is the negative to positive readings and y is the min to max range value.</a:t>
                </a:r>
              </a:p>
            </p:txBody>
          </p:sp>
        </mc:Choice>
        <mc:Fallback>
          <p:sp>
            <p:nvSpPr>
              <p:cNvPr id="4" name="TextBox 3">
                <a:extLst>
                  <a:ext uri="{FF2B5EF4-FFF2-40B4-BE49-F238E27FC236}">
                    <a16:creationId xmlns:a16="http://schemas.microsoft.com/office/drawing/2014/main" id="{6029E2F8-F7EB-5C09-1D97-C3FE37B58256}"/>
                  </a:ext>
                </a:extLst>
              </p:cNvPr>
              <p:cNvSpPr txBox="1">
                <a:spLocks noRot="1" noChangeAspect="1" noMove="1" noResize="1" noEditPoints="1" noAdjustHandles="1" noChangeArrowheads="1" noChangeShapeType="1" noTextEdit="1"/>
              </p:cNvSpPr>
              <p:nvPr/>
            </p:nvSpPr>
            <p:spPr>
              <a:xfrm>
                <a:off x="7779224" y="477672"/>
                <a:ext cx="4258101" cy="5936776"/>
              </a:xfrm>
              <a:prstGeom prst="rect">
                <a:avLst/>
              </a:prstGeom>
              <a:blipFill>
                <a:blip r:embed="rId3"/>
                <a:stretch>
                  <a:fillRect l="-715" t="-308" r="-715"/>
                </a:stretch>
              </a:blipFill>
            </p:spPr>
            <p:txBody>
              <a:bodyPr/>
              <a:lstStyle/>
              <a:p>
                <a:r>
                  <a:rPr lang="en-US">
                    <a:noFill/>
                  </a:rPr>
                  <a:t> </a:t>
                </a:r>
              </a:p>
            </p:txBody>
          </p:sp>
        </mc:Fallback>
      </mc:AlternateContent>
    </p:spTree>
    <p:extLst>
      <p:ext uri="{BB962C8B-B14F-4D97-AF65-F5344CB8AC3E}">
        <p14:creationId xmlns:p14="http://schemas.microsoft.com/office/powerpoint/2010/main" val="1583148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DA13-81F1-462E-B30D-5DA5DE5F362F}"/>
              </a:ext>
            </a:extLst>
          </p:cNvPr>
          <p:cNvSpPr>
            <a:spLocks noGrp="1"/>
          </p:cNvSpPr>
          <p:nvPr>
            <p:ph type="ctrTitle"/>
          </p:nvPr>
        </p:nvSpPr>
        <p:spPr>
          <a:xfrm>
            <a:off x="1600200" y="2606040"/>
            <a:ext cx="8991600" cy="1645920"/>
          </a:xfrm>
        </p:spPr>
        <p:txBody>
          <a:bodyPr/>
          <a:lstStyle/>
          <a:p>
            <a:r>
              <a:rPr lang="en-US" dirty="0"/>
              <a:t>Thank you!</a:t>
            </a:r>
          </a:p>
        </p:txBody>
      </p:sp>
      <p:sp>
        <p:nvSpPr>
          <p:cNvPr id="3" name="Subtitle 2">
            <a:extLst>
              <a:ext uri="{FF2B5EF4-FFF2-40B4-BE49-F238E27FC236}">
                <a16:creationId xmlns:a16="http://schemas.microsoft.com/office/drawing/2014/main" id="{D7FED5DC-0713-4908-8DE8-9F60861D9DB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7231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31136" y="803325"/>
            <a:ext cx="7729728" cy="1188720"/>
          </a:xfrm>
        </p:spPr>
        <p:txBody>
          <a:bodyPr/>
          <a:lstStyle/>
          <a:p>
            <a:r>
              <a:rPr lang="en-US" dirty="0">
                <a:latin typeface="Segoe UI" panose="020B0502040204020203" pitchFamily="34" charset="0"/>
                <a:cs typeface="Segoe UI" panose="020B0502040204020203" pitchFamily="34" charset="0"/>
              </a:rPr>
              <a:t>Background</a:t>
            </a:r>
          </a:p>
        </p:txBody>
      </p:sp>
      <p:sp>
        <p:nvSpPr>
          <p:cNvPr id="6" name="TextBox 5">
            <a:extLst>
              <a:ext uri="{FF2B5EF4-FFF2-40B4-BE49-F238E27FC236}">
                <a16:creationId xmlns:a16="http://schemas.microsoft.com/office/drawing/2014/main" id="{74E89803-A356-DCBD-36C6-7861418CB421}"/>
              </a:ext>
            </a:extLst>
          </p:cNvPr>
          <p:cNvSpPr txBox="1"/>
          <p:nvPr/>
        </p:nvSpPr>
        <p:spPr>
          <a:xfrm>
            <a:off x="865095" y="2371113"/>
            <a:ext cx="10461810" cy="336470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According to a 2017 study of anxiety.org from Abrahams &amp; </a:t>
            </a:r>
            <a:r>
              <a:rPr lang="en-US" dirty="0" err="1">
                <a:latin typeface="Segoe UI" panose="020B0502040204020203" pitchFamily="34" charset="0"/>
                <a:cs typeface="Segoe UI" panose="020B0502040204020203" pitchFamily="34" charset="0"/>
              </a:rPr>
              <a:t>Trotzky</a:t>
            </a:r>
            <a:r>
              <a:rPr lang="en-US" dirty="0">
                <a:latin typeface="Segoe UI" panose="020B0502040204020203" pitchFamily="34" charset="0"/>
                <a:cs typeface="Segoe UI" panose="020B0502040204020203" pitchFamily="34" charset="0"/>
              </a:rPr>
              <a:t>, Body-focused repetitive behavior (BFRB) is a term that refers to a group of compulsive habits that unintentionally harm one's body and alter one’s appearance but the factors that predispose individuals to these behaviors are poorly understood.</a:t>
            </a:r>
          </a:p>
          <a:p>
            <a:pPr marL="342900" indent="-342900" algn="just">
              <a:lnSpc>
                <a:spcPct val="150000"/>
              </a:lnSpc>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342900" indent="-342900" algn="just">
              <a:lnSpc>
                <a:spcPct val="150000"/>
              </a:lnSpc>
              <a:buFont typeface="Arial" panose="020B0604020202020204" pitchFamily="34" charset="0"/>
              <a:buChar char="•"/>
            </a:pPr>
            <a:r>
              <a:rPr lang="en-US" dirty="0">
                <a:latin typeface="Segoe UI" panose="020B0502040204020203" pitchFamily="34" charset="0"/>
                <a:cs typeface="Segoe UI" panose="020B0502040204020203" pitchFamily="34" charset="0"/>
              </a:rPr>
              <a:t>Pulling, picking, biting, or scraping one's hair, skin, or nails are examples of these behaviors. As many as 1 in 20 people have a BFRB, affecting both children and adults – Smitha Bhandari, 2020 from WebMD.</a:t>
            </a:r>
          </a:p>
        </p:txBody>
      </p:sp>
    </p:spTree>
    <p:extLst>
      <p:ext uri="{BB962C8B-B14F-4D97-AF65-F5344CB8AC3E}">
        <p14:creationId xmlns:p14="http://schemas.microsoft.com/office/powerpoint/2010/main" val="3354032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AA619-182A-404B-B322-629BBB31901C}"/>
              </a:ext>
            </a:extLst>
          </p:cNvPr>
          <p:cNvSpPr>
            <a:spLocks noGrp="1"/>
          </p:cNvSpPr>
          <p:nvPr>
            <p:ph type="title"/>
          </p:nvPr>
        </p:nvSpPr>
        <p:spPr>
          <a:xfrm>
            <a:off x="2231136" y="1126057"/>
            <a:ext cx="7729728" cy="1188720"/>
          </a:xfrm>
        </p:spPr>
        <p:txBody>
          <a:bodyPr/>
          <a:lstStyle/>
          <a:p>
            <a:r>
              <a:rPr lang="en-US" dirty="0"/>
              <a:t>Common types of </a:t>
            </a:r>
            <a:r>
              <a:rPr lang="en-US" dirty="0" err="1"/>
              <a:t>bfrb</a:t>
            </a:r>
            <a:endParaRPr lang="en-US" dirty="0"/>
          </a:p>
        </p:txBody>
      </p:sp>
      <p:sp>
        <p:nvSpPr>
          <p:cNvPr id="3" name="Content Placeholder 2">
            <a:extLst>
              <a:ext uri="{FF2B5EF4-FFF2-40B4-BE49-F238E27FC236}">
                <a16:creationId xmlns:a16="http://schemas.microsoft.com/office/drawing/2014/main" id="{FE0C4D6E-47E6-47F0-9EFB-0378D08DF3BB}"/>
              </a:ext>
            </a:extLst>
          </p:cNvPr>
          <p:cNvSpPr>
            <a:spLocks noGrp="1"/>
          </p:cNvSpPr>
          <p:nvPr>
            <p:ph idx="1"/>
          </p:nvPr>
        </p:nvSpPr>
        <p:spPr>
          <a:xfrm>
            <a:off x="2156242" y="2952690"/>
            <a:ext cx="7879515" cy="2695075"/>
          </a:xfrm>
        </p:spPr>
        <p:txBody>
          <a:bodyPr>
            <a:normAutofit/>
          </a:bodyPr>
          <a:lstStyle/>
          <a:p>
            <a:pPr algn="just">
              <a:lnSpc>
                <a:spcPct val="250000"/>
              </a:lnSpc>
            </a:pPr>
            <a:r>
              <a:rPr lang="en-US" b="1" dirty="0">
                <a:latin typeface="Segoe UI" panose="020B0502040204020203" pitchFamily="34" charset="0"/>
                <a:cs typeface="Segoe UI" panose="020B0502040204020203" pitchFamily="34" charset="0"/>
              </a:rPr>
              <a:t>Trichotillomania – </a:t>
            </a:r>
            <a:r>
              <a:rPr lang="en-US" dirty="0">
                <a:latin typeface="Segoe UI" panose="020B0502040204020203" pitchFamily="34" charset="0"/>
                <a:cs typeface="Segoe UI" panose="020B0502040204020203" pitchFamily="34" charset="0"/>
              </a:rPr>
              <a:t>hair pulling</a:t>
            </a:r>
          </a:p>
          <a:p>
            <a:pPr algn="just">
              <a:lnSpc>
                <a:spcPct val="250000"/>
              </a:lnSpc>
            </a:pPr>
            <a:r>
              <a:rPr lang="en-US" b="1" dirty="0" err="1">
                <a:latin typeface="Segoe UI" panose="020B0502040204020203" pitchFamily="34" charset="0"/>
                <a:cs typeface="Segoe UI" panose="020B0502040204020203" pitchFamily="34" charset="0"/>
              </a:rPr>
              <a:t>Dermatillomania</a:t>
            </a:r>
            <a:r>
              <a:rPr lang="en-US" b="1" dirty="0">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skin plucking, also known as excoriation disorder</a:t>
            </a:r>
          </a:p>
          <a:p>
            <a:pPr algn="just">
              <a:lnSpc>
                <a:spcPct val="250000"/>
              </a:lnSpc>
            </a:pPr>
            <a:r>
              <a:rPr lang="en-US" b="1" dirty="0">
                <a:latin typeface="Segoe UI" panose="020B0502040204020203" pitchFamily="34" charset="0"/>
                <a:cs typeface="Segoe UI" panose="020B0502040204020203" pitchFamily="34" charset="0"/>
              </a:rPr>
              <a:t>Onychophagia – </a:t>
            </a:r>
            <a:r>
              <a:rPr lang="en-US" dirty="0">
                <a:latin typeface="Segoe UI" panose="020B0502040204020203" pitchFamily="34" charset="0"/>
                <a:cs typeface="Segoe UI" panose="020B0502040204020203" pitchFamily="34" charset="0"/>
              </a:rPr>
              <a:t>compulsive nail biting.</a:t>
            </a:r>
          </a:p>
        </p:txBody>
      </p:sp>
    </p:spTree>
    <p:extLst>
      <p:ext uri="{BB962C8B-B14F-4D97-AF65-F5344CB8AC3E}">
        <p14:creationId xmlns:p14="http://schemas.microsoft.com/office/powerpoint/2010/main" val="2677591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07F94-CE4E-4559-AB6C-9A4BBD8F3CB3}"/>
              </a:ext>
            </a:extLst>
          </p:cNvPr>
          <p:cNvSpPr>
            <a:spLocks noGrp="1"/>
          </p:cNvSpPr>
          <p:nvPr>
            <p:ph type="title"/>
          </p:nvPr>
        </p:nvSpPr>
        <p:spPr>
          <a:xfrm>
            <a:off x="804671" y="964692"/>
            <a:ext cx="5928637" cy="1188720"/>
          </a:xfrm>
        </p:spPr>
        <p:txBody>
          <a:bodyPr vert="horz" lIns="182880" tIns="182880" rIns="182880" bIns="182880" rtlCol="0" anchor="ctr">
            <a:normAutofit/>
          </a:bodyPr>
          <a:lstStyle/>
          <a:p>
            <a:r>
              <a:rPr lang="en-US"/>
              <a:t>Previous Study</a:t>
            </a:r>
          </a:p>
        </p:txBody>
      </p:sp>
      <p:sp>
        <p:nvSpPr>
          <p:cNvPr id="6" name="TextBox 5">
            <a:extLst>
              <a:ext uri="{FF2B5EF4-FFF2-40B4-BE49-F238E27FC236}">
                <a16:creationId xmlns:a16="http://schemas.microsoft.com/office/drawing/2014/main" id="{6B6B28B4-B646-C2EF-2D39-3A37525B36F8}"/>
              </a:ext>
            </a:extLst>
          </p:cNvPr>
          <p:cNvSpPr txBox="1"/>
          <p:nvPr/>
        </p:nvSpPr>
        <p:spPr>
          <a:xfrm>
            <a:off x="804672" y="2638044"/>
            <a:ext cx="5925312" cy="3101983"/>
          </a:xfrm>
          <a:prstGeom prst="rect">
            <a:avLst/>
          </a:prstGeom>
        </p:spPr>
        <p:txBody>
          <a:bodyPr vert="horz" lIns="91440" tIns="45720" rIns="91440" bIns="45720" rtlCol="0">
            <a:normAutofit/>
          </a:bodyPr>
          <a:lstStyle/>
          <a:p>
            <a:pPr indent="-228600" algn="just" defTabSz="914400">
              <a:lnSpc>
                <a:spcPct val="150000"/>
              </a:lnSpc>
              <a:spcBef>
                <a:spcPts val="1000"/>
              </a:spcBef>
              <a:buClr>
                <a:schemeClr val="accent2"/>
              </a:buClr>
              <a:buFont typeface="Arial" panose="020B0604020202020204" pitchFamily="34" charset="0"/>
              <a:buChar char="•"/>
            </a:pPr>
            <a:r>
              <a:rPr lang="en-US" b="1" dirty="0">
                <a:solidFill>
                  <a:schemeClr val="tx1">
                    <a:lumMod val="85000"/>
                    <a:lumOff val="15000"/>
                  </a:schemeClr>
                </a:solidFill>
                <a:latin typeface="Segoe UI" panose="020B0502040204020203" pitchFamily="34" charset="0"/>
                <a:cs typeface="Segoe UI" panose="020B0502040204020203" pitchFamily="34" charset="0"/>
              </a:rPr>
              <a:t>The “Tingle” by </a:t>
            </a:r>
            <a:r>
              <a:rPr lang="en-US" b="1" dirty="0" err="1">
                <a:solidFill>
                  <a:schemeClr val="tx1">
                    <a:lumMod val="85000"/>
                    <a:lumOff val="15000"/>
                  </a:schemeClr>
                </a:solidFill>
                <a:latin typeface="Segoe UI" panose="020B0502040204020203" pitchFamily="34" charset="0"/>
                <a:cs typeface="Segoe UI" panose="020B0502040204020203" pitchFamily="34" charset="0"/>
              </a:rPr>
              <a:t>npj</a:t>
            </a:r>
            <a:r>
              <a:rPr lang="en-US" b="1" dirty="0">
                <a:solidFill>
                  <a:schemeClr val="tx1">
                    <a:lumMod val="85000"/>
                    <a:lumOff val="15000"/>
                  </a:schemeClr>
                </a:solidFill>
                <a:latin typeface="Segoe UI" panose="020B0502040204020203" pitchFamily="34" charset="0"/>
                <a:cs typeface="Segoe UI" panose="020B0502040204020203" pitchFamily="34" charset="0"/>
              </a:rPr>
              <a:t> Digital Medicine, Child Mind Institute –</a:t>
            </a:r>
            <a:r>
              <a:rPr lang="en-US" dirty="0">
                <a:solidFill>
                  <a:schemeClr val="tx1">
                    <a:lumMod val="85000"/>
                    <a:lumOff val="15000"/>
                  </a:schemeClr>
                </a:solidFill>
                <a:latin typeface="Segoe UI" panose="020B0502040204020203" pitchFamily="34" charset="0"/>
                <a:cs typeface="Segoe UI" panose="020B0502040204020203" pitchFamily="34" charset="0"/>
              </a:rPr>
              <a:t> They disassembled and used N68 Fitness Tracker as their main component for their PCB along with the MCU and IMU. However besides of the appearance, the price is on the expensive side and is not affordable for the public use.</a:t>
            </a:r>
          </a:p>
        </p:txBody>
      </p:sp>
      <p:sp>
        <p:nvSpPr>
          <p:cNvPr id="17" name="Rectangle 16">
            <a:extLst>
              <a:ext uri="{FF2B5EF4-FFF2-40B4-BE49-F238E27FC236}">
                <a16:creationId xmlns:a16="http://schemas.microsoft.com/office/drawing/2014/main" id="{E3BC0364-4B58-4841-A227-00A6A59E0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029A1F4-D02D-48E4-9331-6870B23B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0813" y="479893"/>
            <a:ext cx="3685031"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6A8CF3-711E-4C63-9DD5-53A2696C0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6411" y="644485"/>
            <a:ext cx="3353835"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Graphical user interface&#10;&#10;Description automatically generated">
            <a:extLst>
              <a:ext uri="{FF2B5EF4-FFF2-40B4-BE49-F238E27FC236}">
                <a16:creationId xmlns:a16="http://schemas.microsoft.com/office/drawing/2014/main" id="{B57147AC-D3C6-241D-A91C-008D3CBF64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84" r="6510"/>
          <a:stretch/>
        </p:blipFill>
        <p:spPr bwMode="auto">
          <a:xfrm>
            <a:off x="8340435" y="822036"/>
            <a:ext cx="3026664" cy="2348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 person holding a small electronic device&#10;&#10;Description automatically generated with low confidence">
            <a:extLst>
              <a:ext uri="{FF2B5EF4-FFF2-40B4-BE49-F238E27FC236}">
                <a16:creationId xmlns:a16="http://schemas.microsoft.com/office/drawing/2014/main" id="{D65C0F46-C1F6-5FC5-CD00-E9D10C2B3B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88" r="14307"/>
          <a:stretch/>
        </p:blipFill>
        <p:spPr bwMode="auto">
          <a:xfrm>
            <a:off x="8340435" y="3255097"/>
            <a:ext cx="3026664" cy="2348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1398B6-8326-AE9F-B977-A83AE2291C7F}"/>
              </a:ext>
            </a:extLst>
          </p:cNvPr>
          <p:cNvSpPr txBox="1"/>
          <p:nvPr/>
        </p:nvSpPr>
        <p:spPr>
          <a:xfrm>
            <a:off x="806683" y="5893308"/>
            <a:ext cx="3850662" cy="523220"/>
          </a:xfrm>
          <a:prstGeom prst="rect">
            <a:avLst/>
          </a:prstGeom>
          <a:noFill/>
        </p:spPr>
        <p:txBody>
          <a:bodyPr wrap="square">
            <a:spAutoFit/>
          </a:bodyPr>
          <a:lstStyle/>
          <a:p>
            <a:r>
              <a:rPr lang="en-US" sz="1400" i="1" u="sng" dirty="0">
                <a:solidFill>
                  <a:schemeClr val="accent2"/>
                </a:solidFill>
              </a:rPr>
              <a:t>https://hackaday.io/project/144350-hacking-wearables-for-mental-health-and-more</a:t>
            </a:r>
          </a:p>
        </p:txBody>
      </p:sp>
    </p:spTree>
    <p:extLst>
      <p:ext uri="{BB962C8B-B14F-4D97-AF65-F5344CB8AC3E}">
        <p14:creationId xmlns:p14="http://schemas.microsoft.com/office/powerpoint/2010/main" val="6866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07F94-CE4E-4559-AB6C-9A4BBD8F3CB3}"/>
              </a:ext>
            </a:extLst>
          </p:cNvPr>
          <p:cNvSpPr>
            <a:spLocks noGrp="1"/>
          </p:cNvSpPr>
          <p:nvPr>
            <p:ph type="title"/>
          </p:nvPr>
        </p:nvSpPr>
        <p:spPr>
          <a:xfrm>
            <a:off x="804671" y="964692"/>
            <a:ext cx="5928637" cy="1188720"/>
          </a:xfrm>
        </p:spPr>
        <p:txBody>
          <a:bodyPr vert="horz" lIns="182880" tIns="182880" rIns="182880" bIns="182880" rtlCol="0" anchor="ctr">
            <a:normAutofit/>
          </a:bodyPr>
          <a:lstStyle/>
          <a:p>
            <a:r>
              <a:rPr lang="en-US" dirty="0"/>
              <a:t>Previous Study</a:t>
            </a:r>
          </a:p>
        </p:txBody>
      </p:sp>
      <p:sp>
        <p:nvSpPr>
          <p:cNvPr id="6" name="TextBox 5">
            <a:extLst>
              <a:ext uri="{FF2B5EF4-FFF2-40B4-BE49-F238E27FC236}">
                <a16:creationId xmlns:a16="http://schemas.microsoft.com/office/drawing/2014/main" id="{6B6B28B4-B646-C2EF-2D39-3A37525B36F8}"/>
              </a:ext>
            </a:extLst>
          </p:cNvPr>
          <p:cNvSpPr txBox="1"/>
          <p:nvPr/>
        </p:nvSpPr>
        <p:spPr>
          <a:xfrm>
            <a:off x="804672" y="2638044"/>
            <a:ext cx="5925312" cy="3101983"/>
          </a:xfrm>
          <a:prstGeom prst="rect">
            <a:avLst/>
          </a:prstGeom>
        </p:spPr>
        <p:txBody>
          <a:bodyPr vert="horz" lIns="91440" tIns="45720" rIns="91440" bIns="45720" rtlCol="0">
            <a:normAutofit fontScale="92500" lnSpcReduction="10000"/>
          </a:bodyPr>
          <a:lstStyle/>
          <a:p>
            <a:pPr indent="-228600" algn="just" defTabSz="914400">
              <a:lnSpc>
                <a:spcPct val="150000"/>
              </a:lnSpc>
              <a:spcBef>
                <a:spcPts val="1000"/>
              </a:spcBef>
              <a:buClr>
                <a:schemeClr val="accent2"/>
              </a:buClr>
              <a:buFont typeface="Arial" panose="020B0604020202020204" pitchFamily="34" charset="0"/>
              <a:buChar char="•"/>
            </a:pPr>
            <a:r>
              <a:rPr lang="en-US" b="1" dirty="0">
                <a:solidFill>
                  <a:schemeClr val="tx1">
                    <a:lumMod val="85000"/>
                    <a:lumOff val="15000"/>
                  </a:schemeClr>
                </a:solidFill>
                <a:latin typeface="Segoe UI" panose="020B0502040204020203" pitchFamily="34" charset="0"/>
                <a:cs typeface="Segoe UI" panose="020B0502040204020203" pitchFamily="34" charset="0"/>
              </a:rPr>
              <a:t>The “Keen” created by </a:t>
            </a:r>
            <a:r>
              <a:rPr lang="en-US" b="1" dirty="0" err="1">
                <a:solidFill>
                  <a:schemeClr val="tx1">
                    <a:lumMod val="85000"/>
                    <a:lumOff val="15000"/>
                  </a:schemeClr>
                </a:solidFill>
                <a:latin typeface="Segoe UI" panose="020B0502040204020203" pitchFamily="34" charset="0"/>
                <a:cs typeface="Segoe UI" panose="020B0502040204020203" pitchFamily="34" charset="0"/>
              </a:rPr>
              <a:t>HabitAware</a:t>
            </a:r>
            <a:r>
              <a:rPr lang="en-US" b="1" dirty="0">
                <a:solidFill>
                  <a:schemeClr val="tx1">
                    <a:lumMod val="85000"/>
                    <a:lumOff val="15000"/>
                  </a:schemeClr>
                </a:solidFill>
                <a:latin typeface="Segoe UI" panose="020B0502040204020203" pitchFamily="34" charset="0"/>
                <a:cs typeface="Segoe UI" panose="020B0502040204020203" pitchFamily="34" charset="0"/>
              </a:rPr>
              <a:t> – </a:t>
            </a:r>
            <a:r>
              <a:rPr lang="en-US" dirty="0">
                <a:solidFill>
                  <a:schemeClr val="tx1">
                    <a:lumMod val="85000"/>
                    <a:lumOff val="15000"/>
                  </a:schemeClr>
                </a:solidFill>
                <a:latin typeface="Segoe UI" panose="020B0502040204020203" pitchFamily="34" charset="0"/>
                <a:cs typeface="Segoe UI" panose="020B0502040204020203" pitchFamily="34" charset="0"/>
              </a:rPr>
              <a:t>uses a gesture recognition for the initial use that makes the device recognize such habit. It then transmits a vibration signal to the patient wearing the device. Despite that, no published peer-reviewed study has shown the effectiveness of this device. There are testimonies that are presented in their website, but these are not great evidence to say that the device is well-suited for BFRB monitoring or treatment.</a:t>
            </a:r>
          </a:p>
        </p:txBody>
      </p:sp>
      <p:sp>
        <p:nvSpPr>
          <p:cNvPr id="26" name="Rectangle 25">
            <a:extLst>
              <a:ext uri="{FF2B5EF4-FFF2-40B4-BE49-F238E27FC236}">
                <a16:creationId xmlns:a16="http://schemas.microsoft.com/office/drawing/2014/main" id="{E3BC0364-4B58-4841-A227-00A6A59E0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029A1F4-D02D-48E4-9331-6870B23B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0813" y="479893"/>
            <a:ext cx="3685031"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06A8CF3-711E-4C63-9DD5-53A2696C0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6411" y="644485"/>
            <a:ext cx="3353835"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HabitAware Keen Bracelets for Trichotillomania - 4 Months In Review">
            <a:extLst>
              <a:ext uri="{FF2B5EF4-FFF2-40B4-BE49-F238E27FC236}">
                <a16:creationId xmlns:a16="http://schemas.microsoft.com/office/drawing/2014/main" id="{1D246DD6-D821-5292-1443-E97906ED4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96" r="25155" b="1"/>
          <a:stretch/>
        </p:blipFill>
        <p:spPr bwMode="auto">
          <a:xfrm>
            <a:off x="8340435" y="822036"/>
            <a:ext cx="3026664" cy="2348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abitAware's smart bracelet Keen2 can curb your compulsive habits |  VentureBeat">
            <a:extLst>
              <a:ext uri="{FF2B5EF4-FFF2-40B4-BE49-F238E27FC236}">
                <a16:creationId xmlns:a16="http://schemas.microsoft.com/office/drawing/2014/main" id="{8B6990C0-270E-20FE-AF85-8296AF0BFF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 r="24750" b="-1"/>
          <a:stretch/>
        </p:blipFill>
        <p:spPr bwMode="auto">
          <a:xfrm>
            <a:off x="8340435" y="3255097"/>
            <a:ext cx="3026664" cy="2348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98D27E-34E8-1C25-8407-B0CF324EFF7D}"/>
              </a:ext>
            </a:extLst>
          </p:cNvPr>
          <p:cNvSpPr txBox="1"/>
          <p:nvPr/>
        </p:nvSpPr>
        <p:spPr>
          <a:xfrm>
            <a:off x="785585" y="6072075"/>
            <a:ext cx="3850662" cy="307777"/>
          </a:xfrm>
          <a:prstGeom prst="rect">
            <a:avLst/>
          </a:prstGeom>
          <a:noFill/>
        </p:spPr>
        <p:txBody>
          <a:bodyPr wrap="square">
            <a:spAutoFit/>
          </a:bodyPr>
          <a:lstStyle/>
          <a:p>
            <a:pPr>
              <a:spcAft>
                <a:spcPts val="600"/>
              </a:spcAft>
            </a:pPr>
            <a:r>
              <a:rPr lang="en-US" sz="1400" i="1" u="sng" dirty="0">
                <a:solidFill>
                  <a:schemeClr val="accent2"/>
                </a:solidFill>
              </a:rPr>
              <a:t>https://habitaware.com/</a:t>
            </a:r>
            <a:endParaRPr lang="en-US" sz="1400" i="1" u="sng">
              <a:solidFill>
                <a:schemeClr val="accent2"/>
              </a:solidFill>
            </a:endParaRPr>
          </a:p>
        </p:txBody>
      </p:sp>
    </p:spTree>
    <p:extLst>
      <p:ext uri="{BB962C8B-B14F-4D97-AF65-F5344CB8AC3E}">
        <p14:creationId xmlns:p14="http://schemas.microsoft.com/office/powerpoint/2010/main" val="320187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31136" y="803325"/>
            <a:ext cx="7729728" cy="1188720"/>
          </a:xfrm>
        </p:spPr>
        <p:txBody>
          <a:bodyPr/>
          <a:lstStyle/>
          <a:p>
            <a:r>
              <a:rPr lang="en-US" dirty="0">
                <a:latin typeface="Segoe UI" panose="020B0502040204020203" pitchFamily="34" charset="0"/>
                <a:cs typeface="Segoe UI" panose="020B0502040204020203" pitchFamily="34" charset="0"/>
              </a:rPr>
              <a:t>Objectives</a:t>
            </a:r>
          </a:p>
        </p:txBody>
      </p:sp>
      <p:sp>
        <p:nvSpPr>
          <p:cNvPr id="6" name="TextBox 5">
            <a:extLst>
              <a:ext uri="{FF2B5EF4-FFF2-40B4-BE49-F238E27FC236}">
                <a16:creationId xmlns:a16="http://schemas.microsoft.com/office/drawing/2014/main" id="{74E89803-A356-DCBD-36C6-7861418CB421}"/>
              </a:ext>
            </a:extLst>
          </p:cNvPr>
          <p:cNvSpPr txBox="1"/>
          <p:nvPr/>
        </p:nvSpPr>
        <p:spPr>
          <a:xfrm>
            <a:off x="865095" y="2371113"/>
            <a:ext cx="10461810" cy="3433953"/>
          </a:xfrm>
          <a:prstGeom prst="rect">
            <a:avLst/>
          </a:prstGeom>
          <a:noFill/>
        </p:spPr>
        <p:txBody>
          <a:bodyPr wrap="square" rtlCol="0">
            <a:spAutoFit/>
          </a:bodyPr>
          <a:lstStyle/>
          <a:p>
            <a:pPr marL="342900" indent="-342900" algn="just">
              <a:lnSpc>
                <a:spcPct val="250000"/>
              </a:lnSpc>
              <a:buFont typeface="+mj-lt"/>
              <a:buAutoNum type="arabicPeriod"/>
            </a:pPr>
            <a:r>
              <a:rPr lang="en-US" dirty="0">
                <a:latin typeface="Segoe UI" panose="020B0502040204020203" pitchFamily="34" charset="0"/>
                <a:cs typeface="Segoe UI" panose="020B0502040204020203" pitchFamily="34" charset="0"/>
              </a:rPr>
              <a:t>To develop a microcontroller based wearable technology that conveys a signal to the patient.</a:t>
            </a:r>
          </a:p>
          <a:p>
            <a:pPr marL="342900" indent="-342900" algn="just">
              <a:lnSpc>
                <a:spcPct val="250000"/>
              </a:lnSpc>
              <a:buFont typeface="+mj-lt"/>
              <a:buAutoNum type="arabicPeriod"/>
            </a:pPr>
            <a:r>
              <a:rPr lang="en-US" dirty="0">
                <a:latin typeface="Segoe UI" panose="020B0502040204020203" pitchFamily="34" charset="0"/>
                <a:cs typeface="Segoe UI" panose="020B0502040204020203" pitchFamily="34" charset="0"/>
              </a:rPr>
              <a:t>To embed mobile application for motion sensors in real time.</a:t>
            </a:r>
          </a:p>
          <a:p>
            <a:pPr marL="342900" indent="-342900" algn="just">
              <a:lnSpc>
                <a:spcPct val="250000"/>
              </a:lnSpc>
              <a:buFont typeface="+mj-lt"/>
              <a:buAutoNum type="arabicPeriod"/>
            </a:pPr>
            <a:r>
              <a:rPr lang="en-US" dirty="0">
                <a:latin typeface="Segoe UI" panose="020B0502040204020203" pitchFamily="34" charset="0"/>
                <a:cs typeface="Segoe UI" panose="020B0502040204020203" pitchFamily="34" charset="0"/>
              </a:rPr>
              <a:t>To assist in the treatment of the Body-Focused Repetitive Behavior (BFRB patient) with the study.</a:t>
            </a:r>
          </a:p>
          <a:p>
            <a:pPr marL="342900" indent="-342900" algn="just">
              <a:lnSpc>
                <a:spcPct val="250000"/>
              </a:lnSpc>
              <a:buFont typeface="+mj-lt"/>
              <a:buAutoNum type="arabicPeriod"/>
            </a:pPr>
            <a:r>
              <a:rPr lang="en-US" dirty="0">
                <a:latin typeface="Segoe UI" panose="020B0502040204020203" pitchFamily="34" charset="0"/>
                <a:cs typeface="Segoe UI" panose="020B0502040204020203" pitchFamily="34" charset="0"/>
              </a:rPr>
              <a:t>To evaluate the effectiveness and performance of the wearable device such as hardware and software stability when predicting with a neural network.</a:t>
            </a:r>
          </a:p>
        </p:txBody>
      </p:sp>
    </p:spTree>
    <p:extLst>
      <p:ext uri="{BB962C8B-B14F-4D97-AF65-F5344CB8AC3E}">
        <p14:creationId xmlns:p14="http://schemas.microsoft.com/office/powerpoint/2010/main" val="43228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8EA4-822D-41EB-8998-A7CEEF8520F3}"/>
              </a:ext>
            </a:extLst>
          </p:cNvPr>
          <p:cNvSpPr>
            <a:spLocks noGrp="1"/>
          </p:cNvSpPr>
          <p:nvPr>
            <p:ph type="ctrTitle"/>
          </p:nvPr>
        </p:nvSpPr>
        <p:spPr>
          <a:xfrm>
            <a:off x="2164976" y="2625538"/>
            <a:ext cx="7862047" cy="1606924"/>
          </a:xfrm>
        </p:spPr>
        <p:txBody>
          <a:bodyPr>
            <a:normAutofit/>
          </a:bodyPr>
          <a:lstStyle/>
          <a:p>
            <a:r>
              <a:rPr lang="en-US" sz="3200" cap="none" dirty="0">
                <a:latin typeface="Segoe UI" panose="020B0502040204020203" pitchFamily="34" charset="0"/>
                <a:cs typeface="Segoe UI" panose="020B0502040204020203" pitchFamily="34" charset="0"/>
              </a:rPr>
              <a:t>RELATED LITERATURES</a:t>
            </a:r>
            <a:endParaRPr lang="en-US" sz="3600" cap="none"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2DA97F24-D13C-40CA-91DC-CE5EA8C704B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0671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FF7B-7278-4C60-93A3-36CAC76D7B23}"/>
              </a:ext>
            </a:extLst>
          </p:cNvPr>
          <p:cNvSpPr>
            <a:spLocks noGrp="1"/>
          </p:cNvSpPr>
          <p:nvPr>
            <p:ph type="title"/>
          </p:nvPr>
        </p:nvSpPr>
        <p:spPr>
          <a:xfrm>
            <a:off x="2231136" y="803325"/>
            <a:ext cx="7729728" cy="1188720"/>
          </a:xfrm>
        </p:spPr>
        <p:txBody>
          <a:bodyPr/>
          <a:lstStyle/>
          <a:p>
            <a:r>
              <a:rPr lang="en-US" dirty="0">
                <a:latin typeface="Segoe UI" panose="020B0502040204020203" pitchFamily="34" charset="0"/>
                <a:cs typeface="Segoe UI" panose="020B0502040204020203" pitchFamily="34" charset="0"/>
              </a:rPr>
              <a:t>FOREIGN</a:t>
            </a:r>
          </a:p>
        </p:txBody>
      </p:sp>
      <p:sp>
        <p:nvSpPr>
          <p:cNvPr id="6" name="TextBox 5">
            <a:extLst>
              <a:ext uri="{FF2B5EF4-FFF2-40B4-BE49-F238E27FC236}">
                <a16:creationId xmlns:a16="http://schemas.microsoft.com/office/drawing/2014/main" id="{74E89803-A356-DCBD-36C6-7861418CB421}"/>
              </a:ext>
            </a:extLst>
          </p:cNvPr>
          <p:cNvSpPr txBox="1"/>
          <p:nvPr/>
        </p:nvSpPr>
        <p:spPr>
          <a:xfrm>
            <a:off x="865095" y="2371113"/>
            <a:ext cx="10461810" cy="294920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b="1" dirty="0">
                <a:latin typeface="Segoe UI" panose="020B0502040204020203" pitchFamily="34" charset="0"/>
                <a:cs typeface="Segoe UI" panose="020B0502040204020203" pitchFamily="34" charset="0"/>
              </a:rPr>
              <a:t>David Christian Houghton 2019 – </a:t>
            </a:r>
            <a:r>
              <a:rPr lang="en-US" dirty="0">
                <a:latin typeface="Segoe UI" panose="020B0502040204020203" pitchFamily="34" charset="0"/>
                <a:cs typeface="Segoe UI" panose="020B0502040204020203" pitchFamily="34" charset="0"/>
              </a:rPr>
              <a:t>“Sensory Processing in Body-Focused Repetitive Behaviors” ways of treating BFRBs, behavioral interventions have been utilized to block symptom performance and induce extinction of the BFRB habit to permit fewer instances of symptom performance.</a:t>
            </a:r>
          </a:p>
          <a:p>
            <a:pPr marL="342900" indent="-342900" algn="just">
              <a:lnSpc>
                <a:spcPct val="150000"/>
              </a:lnSpc>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342900" indent="-342900" algn="just">
              <a:lnSpc>
                <a:spcPct val="150000"/>
              </a:lnSpc>
              <a:buFont typeface="Arial" panose="020B0604020202020204" pitchFamily="34" charset="0"/>
              <a:buChar char="•"/>
            </a:pPr>
            <a:r>
              <a:rPr lang="en-US" b="1" dirty="0">
                <a:latin typeface="Segoe UI" panose="020B0502040204020203" pitchFamily="34" charset="0"/>
                <a:cs typeface="Segoe UI" panose="020B0502040204020203" pitchFamily="34" charset="0"/>
              </a:rPr>
              <a:t>Lee &amp; </a:t>
            </a:r>
            <a:r>
              <a:rPr lang="en-US" b="1" dirty="0" err="1">
                <a:latin typeface="Segoe UI" panose="020B0502040204020203" pitchFamily="34" charset="0"/>
                <a:cs typeface="Segoe UI" panose="020B0502040204020203" pitchFamily="34" charset="0"/>
              </a:rPr>
              <a:t>Lipner</a:t>
            </a:r>
            <a:r>
              <a:rPr lang="en-US" b="1" dirty="0">
                <a:latin typeface="Segoe UI" panose="020B0502040204020203" pitchFamily="34" charset="0"/>
                <a:cs typeface="Segoe UI" panose="020B0502040204020203" pitchFamily="34" charset="0"/>
              </a:rPr>
              <a:t> 2022 – </a:t>
            </a:r>
            <a:r>
              <a:rPr lang="en-US" dirty="0">
                <a:latin typeface="Segoe UI" panose="020B0502040204020203" pitchFamily="34" charset="0"/>
                <a:cs typeface="Segoe UI" panose="020B0502040204020203" pitchFamily="34" charset="0"/>
              </a:rPr>
              <a:t>Using N-Acetylcysteine (NAC) for the treatment of Trichotillomania, Excoriation Disorder, Onychophagia, and </a:t>
            </a:r>
            <a:r>
              <a:rPr lang="en-US" dirty="0" err="1">
                <a:latin typeface="Segoe UI" panose="020B0502040204020203" pitchFamily="34" charset="0"/>
                <a:cs typeface="Segoe UI" panose="020B0502040204020203" pitchFamily="34" charset="0"/>
              </a:rPr>
              <a:t>Onychotillomania</a:t>
            </a:r>
            <a:r>
              <a:rPr lang="en-US" dirty="0">
                <a:latin typeface="Segoe UI" panose="020B0502040204020203" pitchFamily="34" charset="0"/>
                <a:cs typeface="Segoe UI" panose="020B0502040204020203" pitchFamily="34" charset="0"/>
              </a:rPr>
              <a:t> found that it was effective in lowering compulsive behaviors in BFRB disorders. </a:t>
            </a:r>
          </a:p>
        </p:txBody>
      </p:sp>
    </p:spTree>
    <p:extLst>
      <p:ext uri="{BB962C8B-B14F-4D97-AF65-F5344CB8AC3E}">
        <p14:creationId xmlns:p14="http://schemas.microsoft.com/office/powerpoint/2010/main" val="695769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678</TotalTime>
  <Words>1168</Words>
  <Application>Microsoft Office PowerPoint</Application>
  <PresentationFormat>Widescreen</PresentationFormat>
  <Paragraphs>82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Cambria Math</vt:lpstr>
      <vt:lpstr>Gill Sans MT</vt:lpstr>
      <vt:lpstr>Segoe UI</vt:lpstr>
      <vt:lpstr>Parcel</vt:lpstr>
      <vt:lpstr>PowerPoint Presentation</vt:lpstr>
      <vt:lpstr>INTRODUCTION</vt:lpstr>
      <vt:lpstr>Background</vt:lpstr>
      <vt:lpstr>Common types of bfrb</vt:lpstr>
      <vt:lpstr>Previous Study</vt:lpstr>
      <vt:lpstr>Previous Study</vt:lpstr>
      <vt:lpstr>Objectives</vt:lpstr>
      <vt:lpstr>RELATED LITERATURES</vt:lpstr>
      <vt:lpstr>FOREIGN</vt:lpstr>
      <vt:lpstr>LOCAL</vt:lpstr>
      <vt:lpstr>THEORETICAL FRAMEWORK</vt:lpstr>
      <vt:lpstr>METHODS</vt:lpstr>
      <vt:lpstr>Research Design</vt:lpstr>
      <vt:lpstr>Materials</vt:lpstr>
      <vt:lpstr>Estimated Cost</vt:lpstr>
      <vt:lpstr>System Overview</vt:lpstr>
      <vt:lpstr>PowerPoint Presentation</vt:lpstr>
      <vt:lpstr>BLE Characteristic</vt:lpstr>
      <vt:lpstr>Design and Construction of the Wearable Device</vt:lpstr>
      <vt:lpstr>Design and Construction of the Web Interface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 Detection</dc:title>
  <dc:creator>Ryan Christopher Bahillo</dc:creator>
  <cp:lastModifiedBy>Ryan Christopher Bahillo</cp:lastModifiedBy>
  <cp:revision>47</cp:revision>
  <dcterms:created xsi:type="dcterms:W3CDTF">2021-11-15T02:02:11Z</dcterms:created>
  <dcterms:modified xsi:type="dcterms:W3CDTF">2022-11-22T08:46:38Z</dcterms:modified>
</cp:coreProperties>
</file>